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y="6858000" cx="12192000"/>
  <p:notesSz cx="6858000" cy="9144000"/>
  <p:embeddedFontLst>
    <p:embeddedFont>
      <p:font typeface="Century Gothic"/>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4" roundtripDataSignature="AMtx7mjdb50KCw+Z2d3LP2UO6TY91/Yr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CenturyGothic-bold.fntdata"/><Relationship Id="rId50" Type="http://schemas.openxmlformats.org/officeDocument/2006/relationships/font" Target="fonts/CenturyGothic-regular.fntdata"/><Relationship Id="rId53" Type="http://schemas.openxmlformats.org/officeDocument/2006/relationships/font" Target="fonts/CenturyGothic-boldItalic.fntdata"/><Relationship Id="rId52" Type="http://schemas.openxmlformats.org/officeDocument/2006/relationships/font" Target="fonts/CenturyGothic-italic.fntdata"/><Relationship Id="rId11" Type="http://schemas.openxmlformats.org/officeDocument/2006/relationships/slide" Target="slides/slide7.xml"/><Relationship Id="rId10" Type="http://schemas.openxmlformats.org/officeDocument/2006/relationships/slide" Target="slides/slide6.xml"/><Relationship Id="rId54"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Explain to students that this week they will work on a research project in which they interview an older family member about his or her life as a child. Remind students that doing research on something means learning information about it so that you can understand it.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Explain to students that they will work collaboratively with others through discussion to develop and follow a research plan—a plan for how and where to search for the information they need. Tell them that they will follow rules during these discussions, including taking turns. Use the Model and Practice below to help students begin thinking about and planning their research projects.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First, let’s think about what was different for children in the past. Start by thinking about the things you do for fun, places you go, and what helps you do your daily routines. </a:t>
            </a:r>
            <a:endParaRPr/>
          </a:p>
          <a:p>
            <a:pPr indent="-342900" lvl="0" marL="342900" rtl="0" algn="l">
              <a:lnSpc>
                <a:spcPct val="100000"/>
              </a:lnSpc>
              <a:spcBef>
                <a:spcPts val="0"/>
              </a:spcBef>
              <a:spcAft>
                <a:spcPts val="0"/>
              </a:spcAft>
              <a:buClr>
                <a:schemeClr val="dk1"/>
              </a:buClr>
              <a:buSzPts val="1200"/>
              <a:buFont typeface="Calibri"/>
              <a:buAutoNum type="arabicPeriod"/>
            </a:pPr>
            <a:r>
              <a:rPr i="0" lang="en-US"/>
              <a:t>Use the questions below to help students begin looking back.</a:t>
            </a:r>
            <a:endParaRPr/>
          </a:p>
          <a:p>
            <a:pPr indent="-342900" lvl="1" marL="800100" rtl="0" algn="l">
              <a:lnSpc>
                <a:spcPct val="100000"/>
              </a:lnSpc>
              <a:spcBef>
                <a:spcPts val="0"/>
              </a:spcBef>
              <a:spcAft>
                <a:spcPts val="0"/>
              </a:spcAft>
              <a:buClr>
                <a:schemeClr val="dk1"/>
              </a:buClr>
              <a:buSzPts val="1200"/>
              <a:buFont typeface="Arial"/>
              <a:buChar char="•"/>
            </a:pPr>
            <a:r>
              <a:rPr i="1" lang="en-US"/>
              <a:t>What kinds of things do children do differently today than in the past?</a:t>
            </a:r>
            <a:endParaRPr/>
          </a:p>
          <a:p>
            <a:pPr indent="-342900" lvl="1" marL="800100" rtl="0" algn="l">
              <a:lnSpc>
                <a:spcPct val="100000"/>
              </a:lnSpc>
              <a:spcBef>
                <a:spcPts val="0"/>
              </a:spcBef>
              <a:spcAft>
                <a:spcPts val="0"/>
              </a:spcAft>
              <a:buClr>
                <a:schemeClr val="dk1"/>
              </a:buClr>
              <a:buSzPts val="1200"/>
              <a:buFont typeface="Arial"/>
              <a:buChar char="•"/>
            </a:pPr>
            <a:r>
              <a:rPr i="1" lang="en-US"/>
              <a:t>What do we have now that people in the past did not?</a:t>
            </a:r>
            <a:endParaRPr/>
          </a:p>
          <a:p>
            <a:pPr indent="-342900" lvl="1" marL="800100" rtl="0" algn="l">
              <a:lnSpc>
                <a:spcPct val="100000"/>
              </a:lnSpc>
              <a:spcBef>
                <a:spcPts val="0"/>
              </a:spcBef>
              <a:spcAft>
                <a:spcPts val="0"/>
              </a:spcAft>
              <a:buClr>
                <a:schemeClr val="dk1"/>
              </a:buClr>
              <a:buSzPts val="1200"/>
              <a:buFont typeface="Arial"/>
              <a:buChar char="•"/>
            </a:pPr>
            <a:r>
              <a:rPr i="1" lang="en-US"/>
              <a:t>How are children the same now as in the past?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 pairs look at the picture on p. 212 in the Student Interactive. Have students use the picture to talk about the above questions and the question on p. 212, How did children live in the past?</a:t>
            </a:r>
            <a:endParaRPr i="1"/>
          </a:p>
        </p:txBody>
      </p:sp>
      <p:sp>
        <p:nvSpPr>
          <p:cNvPr id="202" name="Google Shape;20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the Academic Vocabulary words time, change, discover, and tradition all relate to the unit theme, Then and Now.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Model these words by using them in sentences related to a research plan. Say: </a:t>
            </a:r>
            <a:r>
              <a:rPr i="1" lang="en-US"/>
              <a:t>I want to discover more about my family member. I want to know about changes between then and now. I would like to know about a different time. I would like to learn about another family tradition.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Assist students as they collaborate on developing their research plans on p. 213 in the Student Interactive. Tell them to follow discussion rules, such as taking turns.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For differentiated support:</a:t>
            </a:r>
            <a:endParaRPr/>
          </a:p>
          <a:p>
            <a:pPr indent="-342900" lvl="1" marL="800100" rtl="0" algn="l">
              <a:lnSpc>
                <a:spcPct val="100000"/>
              </a:lnSpc>
              <a:spcBef>
                <a:spcPts val="0"/>
              </a:spcBef>
              <a:spcAft>
                <a:spcPts val="0"/>
              </a:spcAft>
              <a:buClr>
                <a:schemeClr val="dk1"/>
              </a:buClr>
              <a:buSzPts val="1200"/>
              <a:buFont typeface="Arial"/>
              <a:buChar char="•"/>
            </a:pPr>
            <a:r>
              <a:rPr lang="en-US"/>
              <a:t>If students struggle to talk about and create research plans, provide sentence frames, such as When I interview, I will ______________. I will need to __________ to remember the answers of my interviewee. </a:t>
            </a:r>
            <a:endParaRPr/>
          </a:p>
          <a:p>
            <a:pPr indent="-342900" lvl="1" marL="800100" rtl="0" algn="l">
              <a:lnSpc>
                <a:spcPct val="100000"/>
              </a:lnSpc>
              <a:spcBef>
                <a:spcPts val="0"/>
              </a:spcBef>
              <a:spcAft>
                <a:spcPts val="0"/>
              </a:spcAft>
              <a:buClr>
                <a:schemeClr val="dk1"/>
              </a:buClr>
              <a:buSzPts val="1200"/>
              <a:buFont typeface="Arial"/>
              <a:buChar char="•"/>
            </a:pPr>
            <a:r>
              <a:rPr lang="en-US"/>
              <a:t>Invite students to write or draw what they already know about the family member they plan to interview. Have them share their ideas with a partner and use academic vocabulary as they tell about their writing or drawing. </a:t>
            </a:r>
            <a:endParaRPr/>
          </a:p>
        </p:txBody>
      </p:sp>
      <p:sp>
        <p:nvSpPr>
          <p:cNvPr id="217" name="Google Shape;21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they will begin their projects.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Once they have thought of a research plan, explain that the next step is to learn more about informational texts and questions for the interview.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they should follow the research plan they developed and check off the steps as they complete them.</a:t>
            </a:r>
            <a:endParaRPr/>
          </a:p>
        </p:txBody>
      </p:sp>
      <p:sp>
        <p:nvSpPr>
          <p:cNvPr id="232" name="Google Shape;23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45" name="Google Shape;2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Today we are going to review short and long u. Hold up the tub Picture Card. </a:t>
            </a:r>
            <a:r>
              <a:rPr b="0" i="1" lang="en-US"/>
              <a:t>This is a picture of a tub. Listen to the sounds in the word: /t/ /u/ /b/. What sound do you hear in the middle of tub? Yes, it is the sound /u/. </a:t>
            </a:r>
            <a:r>
              <a:rPr lang="en-US"/>
              <a:t>Write the word tub on the board. </a:t>
            </a:r>
            <a:r>
              <a:rPr i="1" lang="en-US"/>
              <a:t>Which letter spells the sound /u/? </a:t>
            </a:r>
            <a:r>
              <a:rPr lang="en-US"/>
              <a:t>Students should say the letter u.</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word tube below tub. </a:t>
            </a:r>
            <a:r>
              <a:rPr i="1" lang="en-US"/>
              <a:t>This is the word tube. Listen as I say the sounds in the word: /t/ /ū/ /b/. What sound do you hear in the middle of tube? Yes, it is the sound /ū/. Which pattern spells the sound /ū/?</a:t>
            </a:r>
            <a:r>
              <a:rPr lang="en-US"/>
              <a:t> Students should identify the u_e pattern.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word cub on the board</a:t>
            </a:r>
            <a:r>
              <a:rPr i="1" lang="en-US"/>
              <a:t>. Listen carefully to the following word: /k/ /u/ /b/, cub. Do you hear the sound /u/ in this word? What would the word be if we added an e to the end?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word cube on the board, and have students read the word. Write the following words on the board: mule, tune, tug, rug. Read the words with students. Have students hold up one finger if they hear the sound /u/. Have them wave their hands if they hear the sound /ū/.</a:t>
            </a:r>
            <a:endParaRPr i="1"/>
          </a:p>
        </p:txBody>
      </p:sp>
      <p:sp>
        <p:nvSpPr>
          <p:cNvPr id="256" name="Google Shape;25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203 in the Student Interactive.</a:t>
            </a:r>
            <a:endParaRPr>
              <a:latin typeface="Calibri"/>
              <a:ea typeface="Calibri"/>
              <a:cs typeface="Calibri"/>
              <a:sym typeface="Calibri"/>
            </a:endParaRPr>
          </a:p>
        </p:txBody>
      </p:sp>
      <p:sp>
        <p:nvSpPr>
          <p:cNvPr id="276" name="Google Shape;27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high frequency words are words that they will hear and see over and over in texts.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and then read the words this, round, and may.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read the words with you.</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clap for each letter as they spell the words.</a:t>
            </a:r>
            <a:endParaRPr sz="1200">
              <a:latin typeface="Calibri"/>
              <a:ea typeface="Calibri"/>
              <a:cs typeface="Calibri"/>
              <a:sym typeface="Calibri"/>
            </a:endParaRPr>
          </a:p>
        </p:txBody>
      </p:sp>
      <p:sp>
        <p:nvSpPr>
          <p:cNvPr id="289" name="Google Shape;28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65100" lvl="0" marL="342900" rtl="0" algn="l">
              <a:lnSpc>
                <a:spcPct val="100000"/>
              </a:lnSpc>
              <a:spcBef>
                <a:spcPts val="0"/>
              </a:spcBef>
              <a:spcAft>
                <a:spcPts val="0"/>
              </a:spcAft>
              <a:buClr>
                <a:schemeClr val="dk1"/>
              </a:buClr>
              <a:buSzPts val="1200"/>
              <a:buFont typeface="Calibri"/>
              <a:buAutoNum type="arabicPeriod"/>
            </a:pPr>
            <a:r>
              <a:rPr lang="en-US"/>
              <a:t>Explain that CVC words begin and end with a consonant and have a vowel in the middle. The vowel spells a short vowel sound. </a:t>
            </a:r>
            <a:endParaRPr/>
          </a:p>
          <a:p>
            <a:pPr indent="-165100" lvl="0" marL="342900" rtl="0" algn="l">
              <a:lnSpc>
                <a:spcPct val="100000"/>
              </a:lnSpc>
              <a:spcBef>
                <a:spcPts val="0"/>
              </a:spcBef>
              <a:spcAft>
                <a:spcPts val="0"/>
              </a:spcAft>
              <a:buClr>
                <a:schemeClr val="dk1"/>
              </a:buClr>
              <a:buSzPts val="1200"/>
              <a:buFont typeface="Calibri"/>
              <a:buAutoNum type="arabicPeriod"/>
            </a:pPr>
            <a:r>
              <a:rPr lang="en-US"/>
              <a:t>Write the words bug and nut on the board. Underline the consonants and circle the vowels. Then say each word aloud and point out the CVC pattern. </a:t>
            </a:r>
            <a:endParaRPr/>
          </a:p>
          <a:p>
            <a:pPr indent="-165100" lvl="0" marL="342900" rtl="0" algn="l">
              <a:lnSpc>
                <a:spcPct val="100000"/>
              </a:lnSpc>
              <a:spcBef>
                <a:spcPts val="0"/>
              </a:spcBef>
              <a:spcAft>
                <a:spcPts val="0"/>
              </a:spcAft>
              <a:buClr>
                <a:schemeClr val="dk1"/>
              </a:buClr>
              <a:buSzPts val="1200"/>
              <a:buFont typeface="Calibri"/>
              <a:buAutoNum type="arabicPeriod"/>
            </a:pPr>
            <a:r>
              <a:rPr lang="en-US"/>
              <a:t>Have students complete p. 204 in the Student Interactive. Tell students to use the CVC pattern and what they know about high-frequency words they have learned to help them.</a:t>
            </a:r>
            <a:endParaRPr b="0" i="0" u="none" strike="noStrike">
              <a:solidFill>
                <a:srgbClr val="000000"/>
              </a:solidFill>
              <a:latin typeface="Calibri"/>
              <a:ea typeface="Calibri"/>
              <a:cs typeface="Calibri"/>
              <a:sym typeface="Calibri"/>
            </a:endParaRPr>
          </a:p>
        </p:txBody>
      </p:sp>
      <p:sp>
        <p:nvSpPr>
          <p:cNvPr id="302" name="Google Shape;30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Calibri"/>
              <a:buAutoNum type="arabicPeriod"/>
            </a:pPr>
            <a:r>
              <a:rPr lang="en-US"/>
              <a:t>Explain that informational texts have a title and main idea. Direct students to p. 214 in the Student Interactive. Use the Model and Practice below to help students explore the characteristics of informational writing.</a:t>
            </a:r>
            <a:endParaRPr/>
          </a:p>
          <a:p>
            <a:pPr indent="-304800" lvl="0" marL="457200" rtl="0" algn="l">
              <a:lnSpc>
                <a:spcPct val="100000"/>
              </a:lnSpc>
              <a:spcBef>
                <a:spcPts val="0"/>
              </a:spcBef>
              <a:spcAft>
                <a:spcPts val="0"/>
              </a:spcAft>
              <a:buSzPts val="1200"/>
              <a:buFont typeface="Calibri"/>
              <a:buAutoNum type="arabicPeriod"/>
            </a:pPr>
            <a:r>
              <a:rPr lang="en-US"/>
              <a:t>Say: </a:t>
            </a:r>
            <a:r>
              <a:rPr i="1" lang="en-US"/>
              <a:t>Writers can tell a lot of information with the titles they choose. The title tells what a text is about because it gives it a name. How can we tell that something is a title? </a:t>
            </a:r>
            <a:r>
              <a:rPr lang="en-US"/>
              <a:t>Allow volunteers to give responses. (Possible responses: A title comes at the top of a text. A title is on the cover if the text is a book.)</a:t>
            </a:r>
            <a:endParaRPr/>
          </a:p>
          <a:p>
            <a:pPr indent="-304800" lvl="0" marL="457200" rtl="0" algn="l">
              <a:lnSpc>
                <a:spcPct val="100000"/>
              </a:lnSpc>
              <a:spcBef>
                <a:spcPts val="0"/>
              </a:spcBef>
              <a:spcAft>
                <a:spcPts val="0"/>
              </a:spcAft>
              <a:buSzPts val="1200"/>
              <a:buFont typeface="Calibri"/>
              <a:buAutoNum type="arabicPeriod"/>
            </a:pPr>
            <a:r>
              <a:rPr lang="en-US">
                <a:solidFill>
                  <a:srgbClr val="353335"/>
                </a:solidFill>
              </a:rPr>
              <a:t>Tell students:  </a:t>
            </a:r>
            <a:r>
              <a:rPr i="1" lang="en-US"/>
              <a:t>Informational writing, like what you will do about your family member, has a main idea. The main idea tells what the text is mostly about. Think about the main idea in the student model on page 214. </a:t>
            </a:r>
            <a:endParaRPr/>
          </a:p>
          <a:p>
            <a:pPr indent="-304800" lvl="0" marL="457200" rtl="0" algn="l">
              <a:lnSpc>
                <a:spcPct val="100000"/>
              </a:lnSpc>
              <a:spcBef>
                <a:spcPts val="0"/>
              </a:spcBef>
              <a:spcAft>
                <a:spcPts val="0"/>
              </a:spcAft>
              <a:buSzPts val="1200"/>
              <a:buFont typeface="Calibri"/>
              <a:buAutoNum type="arabicPeriod"/>
            </a:pPr>
            <a:r>
              <a:rPr lang="en-US"/>
              <a:t>Read the student model aloud, and then guide students to complete the activity on p. 214.</a:t>
            </a:r>
            <a:endParaRPr/>
          </a:p>
          <a:p>
            <a:pPr indent="-304800" lvl="0" marL="457200" rtl="0" algn="l">
              <a:lnSpc>
                <a:spcPct val="100000"/>
              </a:lnSpc>
              <a:spcBef>
                <a:spcPts val="0"/>
              </a:spcBef>
              <a:spcAft>
                <a:spcPts val="0"/>
              </a:spcAft>
              <a:buSzPts val="1200"/>
              <a:buFont typeface="Calibri"/>
              <a:buAutoNum type="arabicPeriod"/>
            </a:pPr>
            <a:r>
              <a:rPr lang="en-US"/>
              <a:t>Guide students to understand the parts of an informational text as they work on the activity on p. 214. Point to parts of informational writing in the student model, and discuss how these parts help us learn something about the topic. In this case, the topic is the writer’s dad. Encourage students to think about questions they can ask in their research and how that could be made into informational writing.</a:t>
            </a:r>
            <a:endParaRPr>
              <a:solidFill>
                <a:srgbClr val="353335"/>
              </a:solidFill>
            </a:endParaRPr>
          </a:p>
        </p:txBody>
      </p:sp>
      <p:sp>
        <p:nvSpPr>
          <p:cNvPr id="316" name="Google Shape;31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they will conduct an interview for their research projects. Tell students that they will ask questions of the person they interview about that person’s childhood.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consider the audience for their informational text.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questions to help students think about audience, such as: What would your audience like to know about the person you interview? What could your audience learn about the past?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Record students’ responses. Remind students to continue to think about their audience as they write their informational texts.</a:t>
            </a:r>
            <a:endParaRPr sz="1200">
              <a:latin typeface="Calibri"/>
              <a:ea typeface="Calibri"/>
              <a:cs typeface="Calibri"/>
              <a:sym typeface="Calibri"/>
            </a:endParaRPr>
          </a:p>
        </p:txBody>
      </p:sp>
      <p:sp>
        <p:nvSpPr>
          <p:cNvPr id="329" name="Google Shape;32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Explain to students that they will be conducting interviews for their research. Tell them that an important part of conducting an interview is generating, or making up, questions to ask the person you are interviewing.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discuss the picture on p. 215 in the Student Interactive. Use the Model and Practice to explain how to express needs and wants.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To conduct an interview means to ask someone questions. In this case you will be asking your family member about his or her childhood. So you need information from the person; however, you want to ask in a nice way. How do you think we should start our interviews? </a:t>
            </a:r>
            <a:r>
              <a:rPr lang="en-US"/>
              <a:t>Allow volunteers to share their ideas. Answers will vary, but focus first on a start or introduction.</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Now we are going to practice our interviews. You will work with a partner and take turns introducing yourself, asking questions, listening to the answers, and thanking the person at the end of the interview. Explain that when they have their real interviews, students will take notes, and they will work on this skill in the next lesson</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steps on the board:</a:t>
            </a:r>
            <a:endParaRPr/>
          </a:p>
          <a:p>
            <a:pPr indent="-342900" lvl="1" marL="800100" rtl="0" algn="l">
              <a:lnSpc>
                <a:spcPct val="100000"/>
              </a:lnSpc>
              <a:spcBef>
                <a:spcPts val="0"/>
              </a:spcBef>
              <a:spcAft>
                <a:spcPts val="0"/>
              </a:spcAft>
              <a:buClr>
                <a:schemeClr val="dk1"/>
              </a:buClr>
              <a:buSzPts val="1200"/>
              <a:buFont typeface="Arial"/>
              <a:buChar char="•"/>
            </a:pPr>
            <a:r>
              <a:rPr lang="en-US"/>
              <a:t>Introduce yourself.</a:t>
            </a:r>
            <a:endParaRPr/>
          </a:p>
          <a:p>
            <a:pPr indent="-342900" lvl="1" marL="800100" rtl="0" algn="l">
              <a:lnSpc>
                <a:spcPct val="100000"/>
              </a:lnSpc>
              <a:spcBef>
                <a:spcPts val="0"/>
              </a:spcBef>
              <a:spcAft>
                <a:spcPts val="0"/>
              </a:spcAft>
              <a:buClr>
                <a:schemeClr val="dk1"/>
              </a:buClr>
              <a:buSzPts val="1200"/>
              <a:buFont typeface="Arial"/>
              <a:buChar char="•"/>
            </a:pPr>
            <a:r>
              <a:rPr lang="en-US"/>
              <a:t>Ask a question.</a:t>
            </a:r>
            <a:endParaRPr/>
          </a:p>
          <a:p>
            <a:pPr indent="-342900" lvl="1" marL="800100" rtl="0" algn="l">
              <a:lnSpc>
                <a:spcPct val="100000"/>
              </a:lnSpc>
              <a:spcBef>
                <a:spcPts val="0"/>
              </a:spcBef>
              <a:spcAft>
                <a:spcPts val="0"/>
              </a:spcAft>
              <a:buClr>
                <a:schemeClr val="dk1"/>
              </a:buClr>
              <a:buSzPts val="1200"/>
              <a:buFont typeface="Arial"/>
              <a:buChar char="•"/>
            </a:pPr>
            <a:r>
              <a:rPr lang="en-US"/>
              <a:t>Listen and take notes.</a:t>
            </a:r>
            <a:endParaRPr/>
          </a:p>
          <a:p>
            <a:pPr indent="-342900" lvl="1" marL="800100" rtl="0" algn="l">
              <a:lnSpc>
                <a:spcPct val="100000"/>
              </a:lnSpc>
              <a:spcBef>
                <a:spcPts val="0"/>
              </a:spcBef>
              <a:spcAft>
                <a:spcPts val="0"/>
              </a:spcAft>
              <a:buClr>
                <a:schemeClr val="dk1"/>
              </a:buClr>
              <a:buSzPts val="1200"/>
              <a:buFont typeface="Arial"/>
              <a:buChar char="•"/>
            </a:pPr>
            <a:r>
              <a:rPr lang="en-US"/>
              <a:t>Shake hands and say thank you at the end of the interview.</a:t>
            </a:r>
            <a:endParaRPr/>
          </a:p>
          <a:p>
            <a:pPr indent="-266700" lvl="1" marL="800100" rtl="0" algn="l">
              <a:lnSpc>
                <a:spcPct val="100000"/>
              </a:lnSpc>
              <a:spcBef>
                <a:spcPts val="0"/>
              </a:spcBef>
              <a:spcAft>
                <a:spcPts val="0"/>
              </a:spcAft>
              <a:buClr>
                <a:schemeClr val="dk1"/>
              </a:buClr>
              <a:buSzPts val="1200"/>
              <a:buFont typeface="Arial"/>
              <a:buNone/>
            </a:pPr>
            <a:r>
              <a:t/>
            </a:r>
            <a:endParaRPr/>
          </a:p>
        </p:txBody>
      </p:sp>
      <p:sp>
        <p:nvSpPr>
          <p:cNvPr id="342" name="Google Shape;34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write the name of the person they will interview on p. 215.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collaborate with their project partners to generate questions for inquiry while conducting an interview.</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For differentiated support:</a:t>
            </a:r>
            <a:endParaRPr/>
          </a:p>
          <a:p>
            <a:pPr indent="-342900" lvl="1" marL="800100" rtl="0" algn="l">
              <a:lnSpc>
                <a:spcPct val="100000"/>
              </a:lnSpc>
              <a:spcBef>
                <a:spcPts val="0"/>
              </a:spcBef>
              <a:spcAft>
                <a:spcPts val="0"/>
              </a:spcAft>
              <a:buClr>
                <a:schemeClr val="dk1"/>
              </a:buClr>
              <a:buSzPts val="1200"/>
              <a:buFont typeface="Arial"/>
              <a:buChar char="•"/>
            </a:pPr>
            <a:r>
              <a:rPr lang="en-US"/>
              <a:t>Support students by providing a sentence frame for their interview questions: What did you play when you were a child? I like to play _____. Also, have them draw out their ideas for questions. </a:t>
            </a:r>
            <a:endParaRPr/>
          </a:p>
          <a:p>
            <a:pPr indent="-342900" lvl="1" marL="800100" rtl="0" algn="l">
              <a:lnSpc>
                <a:spcPct val="100000"/>
              </a:lnSpc>
              <a:spcBef>
                <a:spcPts val="0"/>
              </a:spcBef>
              <a:spcAft>
                <a:spcPts val="0"/>
              </a:spcAft>
              <a:buClr>
                <a:schemeClr val="dk1"/>
              </a:buClr>
              <a:buSzPts val="1200"/>
              <a:buFont typeface="Arial"/>
              <a:buChar char="•"/>
            </a:pPr>
            <a:r>
              <a:rPr lang="en-US"/>
              <a:t>Students who easily generate inquiry questions can write their questions on a sheet of paper and underline key words to help them focus on their interview and make connections between the past and present.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When students have practiced the interview process and generated interview questions, have them return to the research plan they created and check the boxes “Choose a person to interview” and “Ask questions,” or whatever point is similar in their plans. Explain to students that the next step is to learn to take notes about their interviews.</a:t>
            </a:r>
            <a:endParaRPr sz="1200">
              <a:latin typeface="Calibri"/>
              <a:ea typeface="Calibri"/>
              <a:cs typeface="Calibri"/>
              <a:sym typeface="Calibri"/>
            </a:endParaRPr>
          </a:p>
        </p:txBody>
      </p:sp>
      <p:sp>
        <p:nvSpPr>
          <p:cNvPr id="355" name="Google Shape;35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367" name="Google Shape;36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review the sounds /u/ and /ū/. Have students repeat the sounds /u/ and /ū/ after you.</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the word rug. </a:t>
            </a:r>
            <a:r>
              <a:rPr i="1" lang="en-US"/>
              <a:t>Listen to the middle sound as I say this word: /r/ /u/ /g/. Does the word rug have the middle sound /u/ or /ū/? </a:t>
            </a:r>
            <a:r>
              <a:rPr lang="en-US"/>
              <a:t>Students should say the sound /u/.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the word June</a:t>
            </a:r>
            <a:r>
              <a:rPr i="1" lang="en-US"/>
              <a:t>. Listen to the middle sound as I say this word: /j/ /ū/ /n/. Does the word June have the middle sound /u/ or /ū/? </a:t>
            </a:r>
            <a:r>
              <a:rPr lang="en-US"/>
              <a:t>Students should say /ū/.</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Divide students into two teams, /u/ and /ū/. Tell them that you will say several words with the middle sound /u/ or /ū/. If they hear the sound /u/, the /u/ team will stand up. If they hear the sound /ū/,the /ū/ team will stand up. Use these words: flute, lunch, dust, tune, cube, jump.</a:t>
            </a:r>
            <a:endParaRPr i="0">
              <a:latin typeface="Calibri"/>
              <a:ea typeface="Calibri"/>
              <a:cs typeface="Calibri"/>
              <a:sym typeface="Calibri"/>
            </a:endParaRPr>
          </a:p>
        </p:txBody>
      </p:sp>
      <p:sp>
        <p:nvSpPr>
          <p:cNvPr id="378" name="Google Shape;37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Use the Uu, Hh, and Xx Alphabet Cards to review the sound spellings for short u, Hh, and Xx. Write the vowel pattern u_e on the board to review the sound spelling for long u.</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word rub on the board. You have learned all the letter sounds in this word. Let’s use what we know about the letters and sounds to read the word together.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Point to each letter as students say the sound. What sound does r spell? What sound does u spell? What sound does b spell? Now let’s blend the sounds together to read the word: /r/ /u/ /b/, rub.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Continue the routine with these words: ham, tune, mix.</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take turns reading the words on the board with a partner.</a:t>
            </a:r>
            <a:endParaRPr sz="1200">
              <a:latin typeface="Calibri"/>
              <a:ea typeface="Calibri"/>
              <a:cs typeface="Calibri"/>
              <a:sym typeface="Calibri"/>
            </a:endParaRPr>
          </a:p>
        </p:txBody>
      </p:sp>
      <p:sp>
        <p:nvSpPr>
          <p:cNvPr id="396" name="Google Shape;39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Today we will practice reading the high-frequency words may, this, and round. </a:t>
            </a:r>
            <a:r>
              <a:rPr i="0" lang="en-US"/>
              <a:t>Have students read the words at the top of p. 205 in the Student Interactive with you: may, this, round.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look at the words at the top of p. 205. Say</a:t>
            </a:r>
            <a:r>
              <a:rPr i="1" lang="en-US"/>
              <a:t>: I will read a word, and I want you to point to it. Then we will read the word together.</a:t>
            </a:r>
            <a:r>
              <a:rPr lang="en-US"/>
              <a:t> Read may, and have students point to it. </a:t>
            </a:r>
            <a:r>
              <a:rPr i="1" lang="en-US" u="none"/>
              <a:t>Now let’s read the word together: may</a:t>
            </a:r>
            <a:r>
              <a:rPr lang="en-US"/>
              <a:t>. Repeat with the other words. Ask students to use the words in sentences.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read the sentences on p. 205 with you. Ask them to identify the words may, this, and round in the sentences. Have them underline the high-frequency words in the sentences. Then have them read the sentences with a partner.</a:t>
            </a:r>
            <a:endParaRPr i="0"/>
          </a:p>
        </p:txBody>
      </p:sp>
      <p:sp>
        <p:nvSpPr>
          <p:cNvPr id="414" name="Google Shape;414;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how to identify words with the CVC pattern.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practice spelling CVC words as you sound out each word. Use the following words: sun, bug, tug, nut. Make sure to say each phoneme clearly (/s/ /u/ /n/, sun).</a:t>
            </a:r>
            <a:r>
              <a:rPr lang="en-US" sz="1200">
                <a:solidFill>
                  <a:srgbClr val="353335"/>
                </a:solidFill>
                <a:latin typeface="Calibri"/>
                <a:ea typeface="Calibri"/>
                <a:cs typeface="Calibri"/>
                <a:sym typeface="Calibri"/>
              </a:rPr>
              <a:t>. </a:t>
            </a:r>
            <a:endParaRPr sz="1200">
              <a:latin typeface="Calibri"/>
              <a:ea typeface="Calibri"/>
              <a:cs typeface="Calibri"/>
              <a:sym typeface="Calibri"/>
            </a:endParaRPr>
          </a:p>
          <a:p>
            <a:pPr indent="-342900" lvl="0" marL="342900" rtl="0" algn="l">
              <a:lnSpc>
                <a:spcPct val="100000"/>
              </a:lnSpc>
              <a:spcBef>
                <a:spcPts val="0"/>
              </a:spcBef>
              <a:spcAft>
                <a:spcPts val="0"/>
              </a:spcAft>
              <a:buClr>
                <a:srgbClr val="353335"/>
              </a:buClr>
              <a:buSzPts val="1200"/>
              <a:buFont typeface="Calibri"/>
              <a:buAutoNum type="arabicPeriod"/>
            </a:pPr>
            <a:r>
              <a:rPr lang="en-US" sz="1200">
                <a:solidFill>
                  <a:srgbClr val="353335"/>
                </a:solidFill>
                <a:latin typeface="Calibri"/>
                <a:ea typeface="Calibri"/>
                <a:cs typeface="Calibri"/>
                <a:sym typeface="Calibri"/>
              </a:rPr>
              <a:t>Have students complete </a:t>
            </a:r>
            <a:r>
              <a:rPr i="1" lang="en-US" sz="1200">
                <a:solidFill>
                  <a:srgbClr val="353335"/>
                </a:solidFill>
                <a:latin typeface="Calibri"/>
                <a:ea typeface="Calibri"/>
                <a:cs typeface="Calibri"/>
                <a:sym typeface="Calibri"/>
              </a:rPr>
              <a:t>Spelling </a:t>
            </a:r>
            <a:r>
              <a:rPr lang="en-US" sz="1200">
                <a:solidFill>
                  <a:srgbClr val="353335"/>
                </a:solidFill>
                <a:latin typeface="Calibri"/>
                <a:ea typeface="Calibri"/>
                <a:cs typeface="Calibri"/>
                <a:sym typeface="Calibri"/>
              </a:rPr>
              <a:t>p.215from the </a:t>
            </a:r>
            <a:r>
              <a:rPr i="1" lang="en-US" sz="1200">
                <a:solidFill>
                  <a:srgbClr val="353335"/>
                </a:solidFill>
                <a:latin typeface="Calibri"/>
                <a:ea typeface="Calibri"/>
                <a:cs typeface="Calibri"/>
                <a:sym typeface="Calibri"/>
              </a:rPr>
              <a:t>Resource Download Center. </a:t>
            </a:r>
            <a:r>
              <a:rPr b="1" i="0" lang="en-US" sz="1200" u="none" strike="noStrike">
                <a:solidFill>
                  <a:srgbClr val="000000"/>
                </a:solidFill>
                <a:latin typeface="Calibri"/>
                <a:ea typeface="Calibri"/>
                <a:cs typeface="Calibri"/>
                <a:sym typeface="Calibri"/>
              </a:rPr>
              <a:t>Clik path: Table of Contents -&gt; Resource Download Center -&gt; Spelling -&gt; U4W6</a:t>
            </a:r>
            <a:endParaRPr b="1"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b="0" i="0" sz="1800" u="none" strike="noStrike">
              <a:solidFill>
                <a:srgbClr val="000000"/>
              </a:solidFill>
              <a:latin typeface="Calibri"/>
              <a:ea typeface="Calibri"/>
              <a:cs typeface="Calibri"/>
              <a:sym typeface="Calibri"/>
            </a:endParaRPr>
          </a:p>
        </p:txBody>
      </p:sp>
      <p:sp>
        <p:nvSpPr>
          <p:cNvPr id="430" name="Google Shape;43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Taking notes will help students remember information about their interviewee. Explain to students that they can organize their notes in a Question and Answer graphic organizer.</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letter “Q” on the board. Leave some space below it and then write the letter “A.” Say: </a:t>
            </a:r>
            <a:r>
              <a:rPr i="1" lang="en-US"/>
              <a:t>I can keep my interview information organized by having my questions ready after each letter “Q,” and then I will leave a space for the answer after the letter “A.”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Point to “Q.” </a:t>
            </a:r>
            <a:r>
              <a:rPr i="1" lang="en-US"/>
              <a:t>Write or draw your first interview question. Skip three lines or more and write an “A,” and skip another three lines or more. Do this pattern until you have all of your questions ready to take notes during your interview</a:t>
            </a:r>
            <a:r>
              <a:rPr lang="en-US"/>
              <a:t>. Assist students as they </a:t>
            </a:r>
            <a:r>
              <a:rPr i="0" lang="en-US"/>
              <a:t>prepare for note-taking</a:t>
            </a:r>
            <a:r>
              <a:rPr i="1" lang="en-US"/>
              <a: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Direct students to p. 216 in the Student Interactive. Read aloud the research example at the top of the page. Say: </a:t>
            </a:r>
            <a:r>
              <a:rPr i="1" lang="en-US"/>
              <a:t>This picture shows a student looking through pictures with his interviewee. I read his question, What did you do for fun? His notes are below the question. You may also draw your notes to remember the answer to the question. </a:t>
            </a:r>
            <a:endParaRPr i="1"/>
          </a:p>
        </p:txBody>
      </p:sp>
      <p:sp>
        <p:nvSpPr>
          <p:cNvPr id="444" name="Google Shape;44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Once students have completed their interviews, they may draw or write details they learned from the interview on p. 216.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Encourage them to use as much detail as they remember.</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think about what they can do to make their writing or drawing better. Remind students that their projects are informational texts that teach the audience about the people they interviewed.</a:t>
            </a:r>
            <a:endParaRPr/>
          </a:p>
        </p:txBody>
      </p:sp>
      <p:sp>
        <p:nvSpPr>
          <p:cNvPr id="457" name="Google Shape;45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72" name="Google Shape;47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Write the word cub on the board. </a:t>
            </a:r>
            <a:r>
              <a:rPr i="1" lang="en-US"/>
              <a:t>This is the word cub. Listen as I blend the sounds to read the word: /k/ /u/ /b/, cub</a:t>
            </a:r>
            <a:r>
              <a:rPr lang="en-US"/>
              <a:t>. Have students come up to the board and blend the sounds in cub as they point to the letters. Circle the u in cub as you say /u/. Write the word cube on the board under cub.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a:t>
            </a:r>
            <a:r>
              <a:rPr i="1" lang="en-US"/>
              <a:t>Do you remember what happens to the vowel sound when an e is added to the end of a word? </a:t>
            </a:r>
            <a:r>
              <a:rPr lang="en-US"/>
              <a:t>Students should say the middle sound changes. </a:t>
            </a:r>
            <a:r>
              <a:rPr i="1" lang="en-US"/>
              <a:t>What is the new middle sound? Who can read the new word on the board? </a:t>
            </a:r>
            <a:r>
              <a:rPr lang="en-US"/>
              <a:t>Have volunteers come to the board and read the word cube. Circle the letters u and e in the word.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word hut on the board. </a:t>
            </a:r>
            <a:r>
              <a:rPr i="1" lang="en-US"/>
              <a:t>This is the word hut. Listen as I blend the sounds to read the word: /h/ /u/ /t/, hut</a:t>
            </a:r>
            <a:r>
              <a:rPr lang="en-US"/>
              <a:t>. Have students come up to the board and read the word hut. </a:t>
            </a:r>
            <a:r>
              <a:rPr i="1" lang="en-US"/>
              <a:t>Which letter spells the sound /h/ in hut? Yes, the letter h spells the sound /h/ in hut. </a:t>
            </a:r>
            <a:r>
              <a:rPr lang="en-US"/>
              <a:t>Circle the h in hut as you say /h/. Continue with the word mix to review the sound /ks/ spelled x.</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206 in the Student Interactive, and name the pictures with students. Then have them point to the first phrase. </a:t>
            </a:r>
            <a:r>
              <a:rPr i="1" lang="en-US"/>
              <a:t>Let’s read this phrase together: a fox in a box. Which picture shows a fox in a box? </a:t>
            </a:r>
            <a:r>
              <a:rPr lang="en-US"/>
              <a:t>Have students draw a line from the phrase a fox in a box to the picture of the fox.</a:t>
            </a:r>
            <a:endParaRPr/>
          </a:p>
        </p:txBody>
      </p:sp>
      <p:sp>
        <p:nvSpPr>
          <p:cNvPr id="483" name="Google Shape;483;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complete p. 206 in the Student Interactive.</a:t>
            </a:r>
            <a:endParaRPr/>
          </a:p>
        </p:txBody>
      </p:sp>
      <p:sp>
        <p:nvSpPr>
          <p:cNvPr id="500" name="Google Shape;50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207 in the Student Interactive. </a:t>
            </a:r>
            <a:r>
              <a:rPr i="1" lang="en-US"/>
              <a:t>We are going to read a story today about a family from long ago.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Point to the title of the story. </a:t>
            </a:r>
            <a:r>
              <a:rPr i="1" lang="en-US"/>
              <a:t>The title of the story is A Home in the Past. I hear the sound /h/ in the word Home. In this story, we will read other words with the sound /h/ and other sounds we have learned, such as /u/, /ū/, and /ks/.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of this week’s high-frequency words: this, round, may. Tell them that they will practice reading these words in the story A Home in the Past. Display the words. Have students read them with you. </a:t>
            </a:r>
            <a:r>
              <a:rPr i="1" lang="en-US"/>
              <a:t>When you see these words in the story A Home in the Past, you will know how to identify and read them.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whisper-read the story as you listen in. Then have students reread the story page by page with a partner. Listen carefully as they use letter-sound relationships to decode. Partners should reread the story with the other student beginning. </a:t>
            </a:r>
            <a:endParaRPr/>
          </a:p>
          <a:p>
            <a:pPr indent="-320040" lvl="0" marL="320040" rtl="0" algn="l">
              <a:lnSpc>
                <a:spcPct val="100000"/>
              </a:lnSpc>
              <a:spcBef>
                <a:spcPts val="0"/>
              </a:spcBef>
              <a:spcAft>
                <a:spcPts val="0"/>
              </a:spcAft>
              <a:buClr>
                <a:schemeClr val="dk1"/>
              </a:buClr>
              <a:buSzPts val="1200"/>
              <a:buFont typeface="Calibri"/>
              <a:buAutoNum type="arabicPeriod"/>
            </a:pPr>
            <a:r>
              <a:rPr lang="en-US"/>
              <a:t>After students have read the story, call their attention to the title</a:t>
            </a:r>
            <a:r>
              <a:rPr i="1" lang="en-US"/>
              <a:t>. I see the letter H in the word Home. What sound does the letter H spell? </a:t>
            </a:r>
            <a:r>
              <a:rPr lang="en-US"/>
              <a:t>Help them identify, or say, the sound /h/. </a:t>
            </a:r>
            <a:endParaRPr/>
          </a:p>
          <a:p>
            <a:pPr indent="-320040" lvl="0" marL="320040" rtl="0" algn="l">
              <a:lnSpc>
                <a:spcPct val="100000"/>
              </a:lnSpc>
              <a:spcBef>
                <a:spcPts val="0"/>
              </a:spcBef>
              <a:spcAft>
                <a:spcPts val="0"/>
              </a:spcAft>
              <a:buClr>
                <a:schemeClr val="dk1"/>
              </a:buClr>
              <a:buSzPts val="1200"/>
              <a:buFont typeface="Calibri"/>
              <a:buAutoNum type="arabicPeriod"/>
            </a:pPr>
            <a:r>
              <a:rPr lang="en-US"/>
              <a:t>Then have students read the first two sentences in the story on p. 207 in the Student Interactive. </a:t>
            </a:r>
            <a:r>
              <a:rPr i="1" lang="en-US"/>
              <a:t>I see the letter u in three of the words in the first sentence</a:t>
            </a:r>
            <a:r>
              <a:rPr lang="en-US"/>
              <a:t>. Read the words June, up, and sun. </a:t>
            </a:r>
            <a:r>
              <a:rPr i="1" lang="en-US"/>
              <a:t>Which two words have the sound /u/ spelled u? </a:t>
            </a:r>
            <a:r>
              <a:rPr lang="en-US"/>
              <a:t>Have students highlight the words with the sound /u/: up, sun.</a:t>
            </a:r>
            <a:endParaRPr/>
          </a:p>
          <a:p>
            <a:pPr indent="0" lvl="0" marL="0" rtl="0" algn="l">
              <a:lnSpc>
                <a:spcPct val="100000"/>
              </a:lnSpc>
              <a:spcBef>
                <a:spcPts val="0"/>
              </a:spcBef>
              <a:spcAft>
                <a:spcPts val="0"/>
              </a:spcAft>
              <a:buSzPts val="1400"/>
              <a:buNone/>
            </a:pPr>
            <a:r>
              <a:t/>
            </a:r>
            <a:endParaRPr/>
          </a:p>
        </p:txBody>
      </p:sp>
      <p:sp>
        <p:nvSpPr>
          <p:cNvPr id="514" name="Google Shape;51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pp. 208–209. </a:t>
            </a:r>
            <a:r>
              <a:rPr i="1" lang="en-US"/>
              <a:t>I hear a word on page 208 that begins with the sound /h/. Which word begins with /h/? Students should supply the word hum. Which words on page 209 begin with the sound /h/? </a:t>
            </a:r>
            <a:r>
              <a:rPr lang="en-US"/>
              <a:t>Students should supply the words ham, home, and have.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underline the words that begin with the sound /h/.</a:t>
            </a:r>
            <a:endParaRPr sz="1200">
              <a:latin typeface="Calibri"/>
              <a:ea typeface="Calibri"/>
              <a:cs typeface="Calibri"/>
              <a:sym typeface="Calibri"/>
            </a:endParaRPr>
          </a:p>
        </p:txBody>
      </p:sp>
      <p:sp>
        <p:nvSpPr>
          <p:cNvPr id="527" name="Google Shape;52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recall the previously learned CVC words with short e: bed, fed, den, vet.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the words bed, fed, den, and vet one at a time. Have students spell the words aloud together. Write the words on the board as students spell them.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work in pairs to practice spelling CVC words. Create your own list of words for students based on class strengths and weaknesses</a:t>
            </a:r>
            <a:endParaRPr/>
          </a:p>
        </p:txBody>
      </p:sp>
      <p:sp>
        <p:nvSpPr>
          <p:cNvPr id="540" name="Google Shape;54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when they revise and edit, they add details to make the writing better. Use the Model and Practice to guide students in revising their work.</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Direct students’ attention to p. 217 in the Student Interactive. Have them look at the picture while you read the sentences. Say: </a:t>
            </a:r>
            <a:r>
              <a:rPr i="1" lang="en-US"/>
              <a:t>In the first sentence, the writer uses the word games. In the revised, or changed, sentence, the writer uses jacks instead of games. Why is the second sentence better?</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student volunteers to share their thoughts, and then follow up by saying, </a:t>
            </a:r>
            <a:r>
              <a:rPr i="1" lang="en-US"/>
              <a:t>Jacks tells us exactly what game she played. That detail helps us imagine and understand how this person spent her time. The detail makes the writing better. I want you to add details to your writing to make it better.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questions to help students revise their informational text.</a:t>
            </a:r>
            <a:endParaRPr/>
          </a:p>
          <a:p>
            <a:pPr indent="-342900" lvl="1" marL="800100" rtl="0" algn="l">
              <a:lnSpc>
                <a:spcPct val="100000"/>
              </a:lnSpc>
              <a:spcBef>
                <a:spcPts val="0"/>
              </a:spcBef>
              <a:spcAft>
                <a:spcPts val="0"/>
              </a:spcAft>
              <a:buClr>
                <a:schemeClr val="dk1"/>
              </a:buClr>
              <a:buSzPts val="1200"/>
              <a:buFont typeface="Arial"/>
              <a:buChar char="•"/>
            </a:pPr>
            <a:r>
              <a:rPr i="1" lang="en-US"/>
              <a:t>Which words can I change to add a special detail?</a:t>
            </a:r>
            <a:endParaRPr/>
          </a:p>
          <a:p>
            <a:pPr indent="-342900" lvl="1" marL="800100" rtl="0" algn="l">
              <a:lnSpc>
                <a:spcPct val="100000"/>
              </a:lnSpc>
              <a:spcBef>
                <a:spcPts val="0"/>
              </a:spcBef>
              <a:spcAft>
                <a:spcPts val="0"/>
              </a:spcAft>
              <a:buClr>
                <a:schemeClr val="dk1"/>
              </a:buClr>
              <a:buSzPts val="1200"/>
              <a:buFont typeface="Arial"/>
              <a:buChar char="•"/>
            </a:pPr>
            <a:r>
              <a:rPr i="1" lang="en-US"/>
              <a:t>How can I add a detail to help my audience better understand the person I interviewed?</a:t>
            </a:r>
            <a:endParaRPr/>
          </a:p>
          <a:p>
            <a:pPr indent="-342900" lvl="1" marL="800100" rtl="0" algn="l">
              <a:lnSpc>
                <a:spcPct val="100000"/>
              </a:lnSpc>
              <a:spcBef>
                <a:spcPts val="0"/>
              </a:spcBef>
              <a:spcAft>
                <a:spcPts val="0"/>
              </a:spcAft>
              <a:buClr>
                <a:schemeClr val="dk1"/>
              </a:buClr>
              <a:buSzPts val="1200"/>
              <a:buFont typeface="Arial"/>
              <a:buChar char="•"/>
            </a:pPr>
            <a:r>
              <a:rPr i="1" lang="en-US"/>
              <a:t>Is the detail interesting enough to help my audience understand my interviewee?</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work on the My Turn activity on p. 217. Tell students to support their informational writing by adding details. Remind them to consider the audience, their classmates. Have students create a neat copy on a separate sheet of paper.</a:t>
            </a:r>
            <a:endParaRPr i="1"/>
          </a:p>
        </p:txBody>
      </p:sp>
      <p:sp>
        <p:nvSpPr>
          <p:cNvPr id="553" name="Google Shape;55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work on the My Turn activity on p. 217. Tell students to support their informational writing by adding details. Remind them to consider the audience, their classmates.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create a neat copy on a separate sheet of paper.</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Meet with students to discuss their drawings and writing. Guide them in adding more specific words to their writing or drawings. Remind them that they will need to have a finished product to present to the class the next day.</a:t>
            </a:r>
            <a:endParaRPr i="0"/>
          </a:p>
          <a:p>
            <a:pPr indent="-228600" lvl="0" marL="228600" marR="0" rtl="0" algn="l">
              <a:lnSpc>
                <a:spcPct val="100000"/>
              </a:lnSpc>
              <a:spcBef>
                <a:spcPts val="0"/>
              </a:spcBef>
              <a:spcAft>
                <a:spcPts val="0"/>
              </a:spcAft>
              <a:buClr>
                <a:schemeClr val="dk1"/>
              </a:buClr>
              <a:buSzPts val="1200"/>
              <a:buFont typeface="Calibri"/>
              <a:buAutoNum type="arabicPeriod"/>
            </a:pPr>
            <a:r>
              <a:rPr i="0" lang="en-US"/>
              <a:t>For differentiated support:</a:t>
            </a:r>
            <a:endParaRPr/>
          </a:p>
          <a:p>
            <a:pPr indent="-228600" lvl="1" marL="685800" marR="0" rtl="0" algn="l">
              <a:lnSpc>
                <a:spcPct val="100000"/>
              </a:lnSpc>
              <a:spcBef>
                <a:spcPts val="0"/>
              </a:spcBef>
              <a:spcAft>
                <a:spcPts val="0"/>
              </a:spcAft>
              <a:buClr>
                <a:schemeClr val="dk1"/>
              </a:buClr>
              <a:buSzPts val="1200"/>
              <a:buFont typeface="Arial"/>
              <a:buChar char="•"/>
            </a:pPr>
            <a:r>
              <a:rPr lang="en-US"/>
              <a:t>Intervention If students struggle revising their work, provide prompts to help them get more specific in their writing. Ask: What special thing did your interviewee do for fun? What special place did your interviewee go? Record students’ responses. Then have students add these details to their writing. </a:t>
            </a:r>
            <a:endParaRPr/>
          </a:p>
          <a:p>
            <a:pPr indent="-228600" lvl="1" marL="685800" marR="0" rtl="0" algn="l">
              <a:lnSpc>
                <a:spcPct val="100000"/>
              </a:lnSpc>
              <a:spcBef>
                <a:spcPts val="0"/>
              </a:spcBef>
              <a:spcAft>
                <a:spcPts val="0"/>
              </a:spcAft>
              <a:buClr>
                <a:schemeClr val="dk1"/>
              </a:buClr>
              <a:buSzPts val="1200"/>
              <a:buFont typeface="Arial"/>
              <a:buChar char="•"/>
            </a:pPr>
            <a:r>
              <a:rPr lang="en-US"/>
              <a:t>If students easily revise and edit their writing, have them review their notes from the interview and add another drawing or detail to their writing. Allow students to add more color and detail to their drawings.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return to their research plans and check off any step related to revising and editing. Remind them that they will share their informational writing and drawing with the class.</a:t>
            </a:r>
            <a:endParaRPr i="1"/>
          </a:p>
          <a:p>
            <a:pPr indent="-152400" lvl="0" marL="22860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p:txBody>
      </p:sp>
      <p:sp>
        <p:nvSpPr>
          <p:cNvPr id="567" name="Google Shape;56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79" name="Google Shape;57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review the sounds /e/ and /ē/. Have students repeat the sounds /e/ and /ē/ after you.</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the word red</a:t>
            </a:r>
            <a:r>
              <a:rPr i="1" lang="en-US"/>
              <a:t>. Listen to the middle sound as I say the word red: /r/ /e/ /d/. Does the word red have the middle sound /e/ or /ē/? </a:t>
            </a:r>
            <a:r>
              <a:rPr lang="en-US"/>
              <a:t>Students should say the sound /e/.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the word read. </a:t>
            </a:r>
            <a:r>
              <a:rPr i="1" lang="en-US"/>
              <a:t>Listen to the middle sound as I say the word read: /r/ /ē/ /d/. Does the word read have the middle sound /e/ or /ē/? </a:t>
            </a:r>
            <a:r>
              <a:rPr lang="en-US"/>
              <a:t>Students should say /ē/.</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Divide students into two teams, /e/ and /ē/. Tell them that you will say several words with the middle sounds /e/ and /ē/. If they hear the sound /e/, the /e/ team will stand up. If they hear the sound /ē/, the /ē/ team will stand up. Use these words: fed, feed, bead, bed, bet, beat.</a:t>
            </a:r>
            <a:endParaRPr sz="1200">
              <a:latin typeface="Calibri"/>
              <a:ea typeface="Calibri"/>
              <a:cs typeface="Calibri"/>
              <a:sym typeface="Calibri"/>
            </a:endParaRPr>
          </a:p>
        </p:txBody>
      </p:sp>
      <p:sp>
        <p:nvSpPr>
          <p:cNvPr id="590" name="Google Shape;590;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read some sentences. The sentences we read will include only sounds and high-frequency words we already have learned.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Give a child a pencil that needs to be sharpened. Write on the board: [Student’s name] can fix this. [Student’s name] can mix this</a:t>
            </a:r>
            <a:r>
              <a:rPr i="1" lang="en-US"/>
              <a:t>. Let’s read the sentences.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Read the sentences with students. </a:t>
            </a:r>
            <a:r>
              <a:rPr i="1" lang="en-US"/>
              <a:t>What is [Student’s name] holding? What is the matter with the pencil? </a:t>
            </a:r>
            <a:r>
              <a:rPr lang="en-US"/>
              <a:t>Students should say it does not have a point. </a:t>
            </a:r>
            <a:r>
              <a:rPr i="1" lang="en-US"/>
              <a:t>Which sentence on the board best matches [Student’s name] and the pencil? </a:t>
            </a:r>
            <a:r>
              <a:rPr lang="en-US"/>
              <a:t>Students should say [Student’s name] can fix this.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Guide students as they use letter-sound relationships to read the words and complete the activity on p. 210 in the Student Interactive. Then have them work with a partner to complete p. 211.</a:t>
            </a:r>
            <a:endParaRPr/>
          </a:p>
        </p:txBody>
      </p:sp>
      <p:sp>
        <p:nvSpPr>
          <p:cNvPr id="608" name="Google Shape;608;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of the unit theme, Then and Now, and the Essential Question: What can we learn from the past?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they have been reading about the past, and they will now try to answer the Essential Question to get ready for their own research projects.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In pairs, have students look back at each text and find sentences or pictures that help them answer the Essential Question.</a:t>
            </a:r>
            <a:endParaRPr sz="1200">
              <a:latin typeface="Calibri"/>
              <a:ea typeface="Calibri"/>
              <a:cs typeface="Calibri"/>
              <a:sym typeface="Calibri"/>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high frequency words are words that appear over and over in texts.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the word this and ask students which letters spell the word.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a:t>
            </a:r>
            <a:endParaRPr/>
          </a:p>
          <a:p>
            <a:pPr indent="-342900" lvl="1" marL="800100" rtl="0" algn="l">
              <a:lnSpc>
                <a:spcPct val="100000"/>
              </a:lnSpc>
              <a:spcBef>
                <a:spcPts val="0"/>
              </a:spcBef>
              <a:spcAft>
                <a:spcPts val="0"/>
              </a:spcAft>
              <a:buClr>
                <a:schemeClr val="dk1"/>
              </a:buClr>
              <a:buSzPts val="1200"/>
              <a:buFont typeface="Arial"/>
              <a:buChar char="•"/>
            </a:pPr>
            <a:r>
              <a:rPr lang="en-US"/>
              <a:t>say the letters as you write them on the board.</a:t>
            </a:r>
            <a:endParaRPr/>
          </a:p>
          <a:p>
            <a:pPr indent="-342900" lvl="1" marL="800100" rtl="0" algn="l">
              <a:lnSpc>
                <a:spcPct val="100000"/>
              </a:lnSpc>
              <a:spcBef>
                <a:spcPts val="0"/>
              </a:spcBef>
              <a:spcAft>
                <a:spcPts val="0"/>
              </a:spcAft>
              <a:buClr>
                <a:schemeClr val="dk1"/>
              </a:buClr>
              <a:buSzPts val="1200"/>
              <a:buFont typeface="Arial"/>
              <a:buChar char="•"/>
            </a:pPr>
            <a:r>
              <a:rPr lang="en-US"/>
              <a:t>repeat with round and may.</a:t>
            </a:r>
            <a:endParaRPr/>
          </a:p>
          <a:p>
            <a:pPr indent="-342900" lvl="1" marL="800100" rtl="0" algn="l">
              <a:lnSpc>
                <a:spcPct val="100000"/>
              </a:lnSpc>
              <a:spcBef>
                <a:spcPts val="0"/>
              </a:spcBef>
              <a:spcAft>
                <a:spcPts val="0"/>
              </a:spcAft>
              <a:buClr>
                <a:schemeClr val="dk1"/>
              </a:buClr>
              <a:buSzPts val="1200"/>
              <a:buFont typeface="Arial"/>
              <a:buChar char="•"/>
            </a:pPr>
            <a:r>
              <a:rPr lang="en-US"/>
              <a:t>read the words aloud.</a:t>
            </a:r>
            <a:endParaRPr b="0" i="0" sz="1800" u="none" strike="noStrike">
              <a:solidFill>
                <a:srgbClr val="000000"/>
              </a:solidFill>
              <a:latin typeface="Calibri"/>
              <a:ea typeface="Calibri"/>
              <a:cs typeface="Calibri"/>
              <a:sym typeface="Calibri"/>
            </a:endParaRPr>
          </a:p>
        </p:txBody>
      </p:sp>
      <p:sp>
        <p:nvSpPr>
          <p:cNvPr id="621" name="Google Shape;621;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the words with the sound </a:t>
            </a:r>
            <a:r>
              <a:rPr b="0" i="1" lang="en-US" u="none" strike="noStrike">
                <a:solidFill>
                  <a:srgbClr val="000000"/>
                </a:solidFill>
                <a:latin typeface="Calibri"/>
                <a:ea typeface="Calibri"/>
                <a:cs typeface="Calibri"/>
                <a:sym typeface="Calibri"/>
              </a:rPr>
              <a:t>/kw/,</a:t>
            </a:r>
            <a:r>
              <a:rPr b="0" i="0" lang="en-US" u="none" strike="noStrike">
                <a:solidFill>
                  <a:srgbClr val="000000"/>
                </a:solidFill>
                <a:latin typeface="Calibri"/>
                <a:ea typeface="Calibri"/>
                <a:cs typeface="Calibri"/>
                <a:sym typeface="Calibri"/>
              </a:rPr>
              <a:t> the other spelling words, and the two high-frequency words.</a:t>
            </a:r>
            <a:endParaRPr>
              <a:latin typeface="Calibri"/>
              <a:ea typeface="Calibri"/>
              <a:cs typeface="Calibri"/>
              <a:sym typeface="Calibri"/>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I saw a small, black </a:t>
            </a:r>
            <a:r>
              <a:rPr b="1" lang="en-US"/>
              <a:t>bug.</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There is a </a:t>
            </a:r>
            <a:r>
              <a:rPr b="1" lang="en-US"/>
              <a:t>nut</a:t>
            </a:r>
            <a:r>
              <a:rPr lang="en-US"/>
              <a:t> on that plant.</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b="1" lang="en-US"/>
              <a:t>May</a:t>
            </a:r>
            <a:r>
              <a:rPr lang="en-US"/>
              <a:t> I help you with that?</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She gave his sleeve a </a:t>
            </a:r>
            <a:r>
              <a:rPr b="1" lang="en-US"/>
              <a:t>tug.</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b="1" lang="en-US"/>
              <a:t>This</a:t>
            </a:r>
            <a:r>
              <a:rPr lang="en-US"/>
              <a:t> is my bedroom.</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The </a:t>
            </a:r>
            <a:r>
              <a:rPr b="1" lang="en-US"/>
              <a:t>sun</a:t>
            </a:r>
            <a:r>
              <a:rPr lang="en-US"/>
              <a:t> looks big today</a:t>
            </a:r>
            <a:r>
              <a:rPr b="0" i="0" lang="en-US" sz="1200" u="none" cap="none" strike="noStrike">
                <a:solidFill>
                  <a:srgbClr val="000000"/>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634" name="Google Shape;63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they will share their research projects about their family members with the class.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Give students time to practice their presentations with their partners. Tell students to speak audibly and clearly and use complete sentences as they share information and ideas.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them to practice showing their writing or drawings and photographs (if they have them) as they speak. Use the Active Listening Routine to help students be good listeners.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Model the active listening routine to set expectations for audience members.</a:t>
            </a:r>
            <a:endParaRPr/>
          </a:p>
          <a:p>
            <a:pPr indent="-171450" lvl="1" marL="628650" rtl="0" algn="l">
              <a:lnSpc>
                <a:spcPct val="100000"/>
              </a:lnSpc>
              <a:spcBef>
                <a:spcPts val="0"/>
              </a:spcBef>
              <a:spcAft>
                <a:spcPts val="0"/>
              </a:spcAft>
              <a:buClr>
                <a:schemeClr val="dk1"/>
              </a:buClr>
              <a:buSzPts val="1200"/>
              <a:buFont typeface="Arial"/>
              <a:buChar char="•"/>
            </a:pPr>
            <a:r>
              <a:rPr b="1" lang="en-US"/>
              <a:t>Look</a:t>
            </a:r>
            <a:r>
              <a:rPr lang="en-US"/>
              <a:t>: Look at the person who is talking. Do not talk.</a:t>
            </a:r>
            <a:endParaRPr/>
          </a:p>
          <a:p>
            <a:pPr indent="-171450" lvl="1" marL="628650" rtl="0" algn="l">
              <a:lnSpc>
                <a:spcPct val="100000"/>
              </a:lnSpc>
              <a:spcBef>
                <a:spcPts val="0"/>
              </a:spcBef>
              <a:spcAft>
                <a:spcPts val="0"/>
              </a:spcAft>
              <a:buClr>
                <a:schemeClr val="dk1"/>
              </a:buClr>
              <a:buSzPts val="1200"/>
              <a:buFont typeface="Arial"/>
              <a:buChar char="•"/>
            </a:pPr>
            <a:r>
              <a:rPr b="1" lang="en-US"/>
              <a:t>Think</a:t>
            </a:r>
            <a:r>
              <a:rPr lang="en-US"/>
              <a:t>: Think about what the person is saying.</a:t>
            </a:r>
            <a:endParaRPr/>
          </a:p>
          <a:p>
            <a:pPr indent="-171450" lvl="1" marL="628650" rtl="0" algn="l">
              <a:lnSpc>
                <a:spcPct val="100000"/>
              </a:lnSpc>
              <a:spcBef>
                <a:spcPts val="0"/>
              </a:spcBef>
              <a:spcAft>
                <a:spcPts val="0"/>
              </a:spcAft>
              <a:buClr>
                <a:schemeClr val="dk1"/>
              </a:buClr>
              <a:buSzPts val="1200"/>
              <a:buFont typeface="Arial"/>
              <a:buChar char="•"/>
            </a:pPr>
            <a:r>
              <a:rPr b="1" lang="en-US"/>
              <a:t>Respond</a:t>
            </a:r>
            <a:r>
              <a:rPr lang="en-US"/>
              <a:t>: Raise your hand when you have a question. Clap when the speaker is finished.</a:t>
            </a:r>
            <a:endParaRPr/>
          </a:p>
        </p:txBody>
      </p:sp>
      <p:sp>
        <p:nvSpPr>
          <p:cNvPr id="651" name="Google Shape;651;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Allow time for students to reflect on the project. Remind students of the unit theme, Then and Now. Use the theme as a starting point for their reflection to discuss how the past is different or the same as the present.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questions, such as What did you learn about the family member you interviewed? What did you learn about how to do an interview? What did you learn about your own likes and dislikes as you researched and wrote?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Guide students to complete the activity at the bottom of p. 218 in the Student Interactive. Give some examples of complete sentences so that students can reflect and answer the second question.</a:t>
            </a:r>
            <a:endParaRPr/>
          </a:p>
        </p:txBody>
      </p:sp>
      <p:sp>
        <p:nvSpPr>
          <p:cNvPr id="666" name="Google Shape;66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With students, review the Unit Goals page at the beginning of the unit. Have students reflect on their reading and writing skills. Review and discuss the Essential Question: What can we learn from the past?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unit table of contents. Ask volunteers to briefly tell the main points of each reading selection. Have students point to the display of the text as they speak. Ask other volunteers to offer thoughts about the selection, such as: I learned about the past in this text because ______. This text helped me to see how then and now are the same because ________.</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volunteers tell what they learned about writing. Ask students to talk about their favorite writing. Use prompts, such as: What did you enjoy the most about writing during the project? What kind of writing would you like to do again?</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Direct students to trace the dotted letters under each Reflect activity on p. 219 in the Student Interactive. Help them record their responses on the lines.</a:t>
            </a:r>
            <a:endParaRPr/>
          </a:p>
        </p:txBody>
      </p:sp>
      <p:sp>
        <p:nvSpPr>
          <p:cNvPr id="680" name="Google Shape;680;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693" name="Google Shape;69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Once again, remind students that all of the selections in this unit are connected by the unit theme, Then and Now. Use the questions below to help students compare themes, topics, and genres across texts.</a:t>
            </a:r>
            <a:endParaRPr/>
          </a:p>
          <a:p>
            <a:pPr indent="-342900" lvl="1" marL="800100" rtl="0" algn="l">
              <a:lnSpc>
                <a:spcPct val="100000"/>
              </a:lnSpc>
              <a:spcBef>
                <a:spcPts val="0"/>
              </a:spcBef>
              <a:spcAft>
                <a:spcPts val="0"/>
              </a:spcAft>
              <a:buClr>
                <a:schemeClr val="dk1"/>
              </a:buClr>
              <a:buSzPts val="1200"/>
              <a:buFont typeface="Arial"/>
              <a:buChar char="•"/>
            </a:pPr>
            <a:r>
              <a:rPr i="1" lang="en-US"/>
              <a:t>In Cars Are Always Changing and Grandma’s Phone, we see how some things like cars and phones were different in the past. What is positive and negative about these kinds of changes? </a:t>
            </a:r>
            <a:r>
              <a:rPr lang="en-US"/>
              <a:t>(Possible response: The positive thing is that many times the changes improve something. The negative thing is that sometimes changes make more ways a thing can break or not work.)</a:t>
            </a:r>
            <a:endParaRPr/>
          </a:p>
          <a:p>
            <a:pPr indent="-342900" lvl="1" marL="800100" rtl="0" algn="l">
              <a:lnSpc>
                <a:spcPct val="100000"/>
              </a:lnSpc>
              <a:spcBef>
                <a:spcPts val="0"/>
              </a:spcBef>
              <a:spcAft>
                <a:spcPts val="0"/>
              </a:spcAft>
              <a:buClr>
                <a:schemeClr val="dk1"/>
              </a:buClr>
              <a:buSzPts val="1200"/>
              <a:buFont typeface="Arial"/>
              <a:buChar char="•"/>
            </a:pPr>
            <a:r>
              <a:rPr i="1" lang="en-US"/>
              <a:t>In Tempura, Tempera, we read about a connection between people from two different places. Why is it important to learn about these connections? </a:t>
            </a:r>
            <a:r>
              <a:rPr lang="en-US"/>
              <a:t>(Possible response: People can see how they are alike, and maybe they will understand each other better.)</a:t>
            </a:r>
            <a:endParaRPr/>
          </a:p>
          <a:p>
            <a:pPr indent="-342900" lvl="1" marL="800100" rtl="0" algn="l">
              <a:lnSpc>
                <a:spcPct val="100000"/>
              </a:lnSpc>
              <a:spcBef>
                <a:spcPts val="0"/>
              </a:spcBef>
              <a:spcAft>
                <a:spcPts val="0"/>
              </a:spcAft>
              <a:buClr>
                <a:schemeClr val="dk1"/>
              </a:buClr>
              <a:buSzPts val="1200"/>
              <a:buFont typeface="Arial"/>
              <a:buChar char="•"/>
            </a:pPr>
            <a:r>
              <a:rPr i="1" lang="en-US"/>
              <a:t>How do Changing Laws, Changing Lives and Uncovering the Past both help us learn information about the past? </a:t>
            </a:r>
            <a:r>
              <a:rPr lang="en-US"/>
              <a:t>(Possible response: Changing Laws, Changing Lives teaches us how one man worked to change unfair laws, and Uncovering the Past gives us information about people from the past.)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Now have students write or draw their responses to the Essential Question: </a:t>
            </a:r>
            <a:r>
              <a:rPr i="1" lang="en-US"/>
              <a:t>What can we learn from the past?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Then explain to students that this week they will work on a research project in which they will interview an older family member about his or her childhood.</a:t>
            </a:r>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review the sounds /o/ and /ō/. Have students say the sounds with you.</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mop Picture Card. </a:t>
            </a:r>
            <a:r>
              <a:rPr i="1" lang="en-US"/>
              <a:t>This is a picture of a mop. Listen to the middle sound as I say this word: /m/ /o/ /p/. Does the word mop have the middle sound /o/ or /ō/?</a:t>
            </a:r>
            <a:r>
              <a:rPr lang="en-US"/>
              <a:t> Students should say the sound /o/.</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nose Picture Card. </a:t>
            </a:r>
            <a:r>
              <a:rPr i="1" lang="en-US"/>
              <a:t>This is a picture of a nose. Listen to the middle sound as I say this word: /n/ /ō/ /z/. Does the word nose have the middle sound /o/ or /ō/?</a:t>
            </a:r>
            <a:r>
              <a:rPr lang="en-US"/>
              <a:t> Students should say /ō/</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Divide students into two teams, /o/ and /ō/. Tell students that you will say several words with the middle sound /o/ or /ō/. If they hear the sound /o/, the /o/ team will stand up. If they hear the sound /ō/, the /ō/ team will stand up. Use these words: hose, dog, home, hope, flop, top, rope, rot.</a:t>
            </a:r>
            <a:endParaRPr/>
          </a:p>
        </p:txBody>
      </p:sp>
      <p:sp>
        <p:nvSpPr>
          <p:cNvPr id="144" name="Google Shape;14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Hold up the hose Picture Card. Say: </a:t>
            </a:r>
            <a:r>
              <a:rPr i="1" lang="en-US"/>
              <a:t>This is a picture of a hose. The beginning sound in hose is /h/. The beginning sound /h/ is spelled with the letter h.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hose on the board and underline the letter h. Point to the letter. </a:t>
            </a:r>
            <a:r>
              <a:rPr i="1" lang="en-US"/>
              <a:t>What letter spells the sound /h/ at the beginning of home?</a:t>
            </a:r>
            <a:r>
              <a:rPr lang="en-US"/>
              <a:t> Students should say the letter h.</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Hold up the box Picture Card. Say: </a:t>
            </a:r>
            <a:r>
              <a:rPr i="1" lang="en-US"/>
              <a:t>This is a picture of a box. The ending sound in box is /ks/. The ending sound /ks/ is spelled with the letter x.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box on the board. Underline the letter x. </a:t>
            </a:r>
            <a:r>
              <a:rPr i="1" lang="en-US"/>
              <a:t>What letter spells the sound /ks/ at the end of box? </a:t>
            </a:r>
            <a:r>
              <a:rPr lang="en-US"/>
              <a:t>Students should say the letter x.</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202 in the Student Interactive. Ask them to look at the first picture. Then tell students to look at the sentence. Say: </a:t>
            </a:r>
            <a:r>
              <a:rPr i="1" lang="en-US"/>
              <a:t>There is a letter missing that will complete the sentence. Let’s read the beginning part of the sentence: She had a _at. I see the picture is a hat. Let’s write hat on the line.</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finish p. 202 with a partner</a:t>
            </a:r>
            <a:r>
              <a:rPr i="1" lang="en-US"/>
              <a:t>.</a:t>
            </a:r>
            <a:endParaRPr i="1"/>
          </a:p>
        </p:txBody>
      </p:sp>
      <p:sp>
        <p:nvSpPr>
          <p:cNvPr id="157" name="Google Shape;15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high-frequency words </a:t>
            </a:r>
            <a:r>
              <a:rPr i="1" lang="en-US"/>
              <a:t>this, round, and may.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familiar letter sounds, such as s/s/ and m/m/, in these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word this and read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the word this by pointing to it, and then have them read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for each word.</a:t>
            </a:r>
            <a:endParaRPr sz="1200">
              <a:latin typeface="Calibri"/>
              <a:ea typeface="Calibri"/>
              <a:cs typeface="Calibri"/>
              <a:sym typeface="Calibri"/>
            </a:endParaRPr>
          </a:p>
        </p:txBody>
      </p:sp>
      <p:sp>
        <p:nvSpPr>
          <p:cNvPr id="172" name="Google Shape;17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sz="1200" u="none" strike="noStrike">
                <a:solidFill>
                  <a:srgbClr val="000000"/>
                </a:solidFill>
                <a:latin typeface="Calibri"/>
                <a:ea typeface="Calibri"/>
                <a:cs typeface="Calibri"/>
                <a:sym typeface="Calibri"/>
              </a:rPr>
              <a:t>(Note: Move the orange boxes to cover each bold spelling word before you read aloud the words and sentences.)</a:t>
            </a:r>
            <a:endParaRPr sz="120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000000"/>
                </a:solidFill>
                <a:latin typeface="Calibri"/>
                <a:ea typeface="Calibri"/>
                <a:cs typeface="Calibri"/>
                <a:sym typeface="Calibri"/>
              </a:rPr>
              <a:t>Read aloud the words and sentences. Have students spell the words with the sound </a:t>
            </a:r>
            <a:r>
              <a:rPr b="0" i="1" lang="en-US" sz="1200" u="none" strike="noStrike">
                <a:solidFill>
                  <a:srgbClr val="000000"/>
                </a:solidFill>
                <a:latin typeface="Calibri"/>
                <a:ea typeface="Calibri"/>
                <a:cs typeface="Calibri"/>
                <a:sym typeface="Calibri"/>
              </a:rPr>
              <a:t>/kw/,</a:t>
            </a:r>
            <a:r>
              <a:rPr b="0" i="0" lang="en-US" sz="1200" u="none" strike="noStrike">
                <a:solidFill>
                  <a:srgbClr val="000000"/>
                </a:solidFill>
                <a:latin typeface="Calibri"/>
                <a:ea typeface="Calibri"/>
                <a:cs typeface="Calibri"/>
                <a:sym typeface="Calibri"/>
              </a:rPr>
              <a:t> the other spelling words, and the two high-frequency words.</a:t>
            </a:r>
            <a:endParaRPr sz="1200">
              <a:latin typeface="Calibri"/>
              <a:ea typeface="Calibri"/>
              <a:cs typeface="Calibri"/>
              <a:sym typeface="Calibri"/>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I </a:t>
            </a:r>
            <a:r>
              <a:rPr b="1" lang="en-US"/>
              <a:t>tug</a:t>
            </a:r>
            <a:r>
              <a:rPr lang="en-US"/>
              <a:t> on the rope.</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Where is the </a:t>
            </a:r>
            <a:r>
              <a:rPr b="1" lang="en-US"/>
              <a:t>sun</a:t>
            </a:r>
            <a:r>
              <a:rPr lang="en-US"/>
              <a:t>?</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b="1" lang="en-US"/>
              <a:t>This</a:t>
            </a:r>
            <a:r>
              <a:rPr lang="en-US"/>
              <a:t> water is cold. </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That bird is eating a </a:t>
            </a:r>
            <a:r>
              <a:rPr b="1" lang="en-US"/>
              <a:t>nut. </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He </a:t>
            </a:r>
            <a:r>
              <a:rPr b="1" lang="en-US"/>
              <a:t>may </a:t>
            </a:r>
            <a:r>
              <a:rPr lang="en-US"/>
              <a:t>go to the park. </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I see a </a:t>
            </a:r>
            <a:r>
              <a:rPr b="1" lang="en-US"/>
              <a:t>bug</a:t>
            </a:r>
            <a:r>
              <a:rPr lang="en-US"/>
              <a:t>.</a:t>
            </a:r>
            <a:endParaRPr/>
          </a:p>
          <a:p>
            <a:pPr indent="-127000" lvl="0" marL="228600" marR="0"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000000"/>
                </a:solidFill>
                <a:latin typeface="Calibri"/>
                <a:ea typeface="Calibri"/>
                <a:cs typeface="Calibri"/>
                <a:sym typeface="Calibri"/>
              </a:rPr>
              <a:t>Reveal the spelling word and have students check their work. </a:t>
            </a:r>
            <a:endParaRPr sz="1200">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85" name="Google Shape;18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5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5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5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6"/>
          <p:cNvSpPr/>
          <p:nvPr>
            <p:ph idx="2" type="pic"/>
          </p:nvPr>
        </p:nvSpPr>
        <p:spPr>
          <a:xfrm>
            <a:off x="5183188" y="987425"/>
            <a:ext cx="6172200" cy="4873625"/>
          </a:xfrm>
          <a:prstGeom prst="rect">
            <a:avLst/>
          </a:prstGeom>
          <a:noFill/>
          <a:ln>
            <a:noFill/>
          </a:ln>
        </p:spPr>
      </p:sp>
      <p:sp>
        <p:nvSpPr>
          <p:cNvPr id="68" name="Google Shape;68;p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1.png"/><Relationship Id="rId7" Type="http://schemas.openxmlformats.org/officeDocument/2006/relationships/image" Target="../media/image28.png"/><Relationship Id="rId8"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4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Kindergarten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 picture containing clock&#10;&#10;Description automatically generated" id="204" name="Google Shape;204;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5" name="Google Shape;205;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6" name="Google Shape;206;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7" name="Google Shape;207;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8" name="Google Shape;208;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Introduce the Project</a:t>
            </a:r>
            <a:endParaRPr b="0" i="0" sz="1400" u="none" cap="none" strike="noStrike">
              <a:solidFill>
                <a:srgbClr val="000000"/>
              </a:solidFill>
              <a:latin typeface="Century Gothic"/>
              <a:ea typeface="Century Gothic"/>
              <a:cs typeface="Century Gothic"/>
              <a:sym typeface="Century Gothic"/>
            </a:endParaRPr>
          </a:p>
        </p:txBody>
      </p:sp>
      <p:sp>
        <p:nvSpPr>
          <p:cNvPr id="209" name="Google Shape;209;p10"/>
          <p:cNvSpPr txBox="1"/>
          <p:nvPr/>
        </p:nvSpPr>
        <p:spPr>
          <a:xfrm>
            <a:off x="6512288" y="2370570"/>
            <a:ext cx="44985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Look </a:t>
            </a:r>
            <a:r>
              <a:rPr b="0" i="0" lang="en-US" sz="2800" u="none" cap="none" strike="noStrike">
                <a:solidFill>
                  <a:schemeClr val="dk1"/>
                </a:solidFill>
                <a:latin typeface="Century Gothic"/>
                <a:ea typeface="Century Gothic"/>
                <a:cs typeface="Century Gothic"/>
                <a:sym typeface="Century Gothic"/>
              </a:rPr>
              <a:t>at the picture.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How </a:t>
            </a:r>
            <a:r>
              <a:rPr b="0" i="0" lang="en-US" sz="2800" u="none" cap="none" strike="noStrike">
                <a:solidFill>
                  <a:schemeClr val="dk1"/>
                </a:solidFill>
                <a:latin typeface="Century Gothic"/>
                <a:ea typeface="Century Gothic"/>
                <a:cs typeface="Century Gothic"/>
                <a:sym typeface="Century Gothic"/>
              </a:rPr>
              <a:t>did children live in the past</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10" name="Google Shape;210;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212</a:t>
            </a:r>
            <a:endParaRPr b="0" i="0" sz="1400" u="none" cap="none" strike="noStrike">
              <a:solidFill>
                <a:srgbClr val="000000"/>
              </a:solidFill>
              <a:latin typeface="Century Gothic"/>
              <a:ea typeface="Century Gothic"/>
              <a:cs typeface="Century Gothic"/>
              <a:sym typeface="Century Gothic"/>
            </a:endParaRPr>
          </a:p>
        </p:txBody>
      </p:sp>
      <p:sp>
        <p:nvSpPr>
          <p:cNvPr id="211" name="Google Shape;211;p10"/>
          <p:cNvSpPr txBox="1"/>
          <p:nvPr/>
        </p:nvSpPr>
        <p:spPr>
          <a:xfrm>
            <a:off x="6512288" y="3881032"/>
            <a:ext cx="4440008"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Talk</a:t>
            </a:r>
            <a:r>
              <a:rPr b="0" i="0" lang="en-US" sz="2800" u="none" cap="none" strike="noStrike">
                <a:solidFill>
                  <a:schemeClr val="dk1"/>
                </a:solidFill>
                <a:latin typeface="Century Gothic"/>
                <a:ea typeface="Century Gothic"/>
                <a:cs typeface="Century Gothic"/>
                <a:sym typeface="Century Gothic"/>
              </a:rPr>
              <a:t> about how children from the past and children today are alike and different.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font, graphics, graphic design&#10;&#10;Description automatically generated" id="212" name="Google Shape;212;p10"/>
          <p:cNvPicPr preferRelativeResize="0"/>
          <p:nvPr/>
        </p:nvPicPr>
        <p:blipFill rotWithShape="1">
          <a:blip r:embed="rId6">
            <a:alphaModFix/>
          </a:blip>
          <a:srcRect b="0" l="0" r="0" t="0"/>
          <a:stretch/>
        </p:blipFill>
        <p:spPr>
          <a:xfrm>
            <a:off x="6512289" y="1552585"/>
            <a:ext cx="3232452" cy="817985"/>
          </a:xfrm>
          <a:prstGeom prst="rect">
            <a:avLst/>
          </a:prstGeom>
          <a:noFill/>
          <a:ln>
            <a:noFill/>
          </a:ln>
        </p:spPr>
      </p:pic>
      <p:pic>
        <p:nvPicPr>
          <p:cNvPr id="213" name="Google Shape;213;p10"/>
          <p:cNvPicPr preferRelativeResize="0"/>
          <p:nvPr/>
        </p:nvPicPr>
        <p:blipFill rotWithShape="1">
          <a:blip r:embed="rId7">
            <a:alphaModFix/>
          </a:blip>
          <a:srcRect b="0" l="0" r="0" t="0"/>
          <a:stretch/>
        </p:blipFill>
        <p:spPr>
          <a:xfrm>
            <a:off x="885742" y="1552585"/>
            <a:ext cx="4953255" cy="41277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picture containing clock&#10;&#10;Description automatically generated" id="219" name="Google Shape;219;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0" name="Google Shape;220;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1" name="Google Shape;221;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2" name="Google Shape;222;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3" name="Google Shape;223;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Academic Vocabulary</a:t>
            </a:r>
            <a:endParaRPr b="0" i="0" sz="1400" u="none" cap="none" strike="noStrike">
              <a:solidFill>
                <a:srgbClr val="000000"/>
              </a:solidFill>
              <a:latin typeface="Century Gothic"/>
              <a:ea typeface="Century Gothic"/>
              <a:cs typeface="Century Gothic"/>
              <a:sym typeface="Century Gothic"/>
            </a:endParaRPr>
          </a:p>
        </p:txBody>
      </p:sp>
      <p:sp>
        <p:nvSpPr>
          <p:cNvPr id="224" name="Google Shape;224;p1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213</a:t>
            </a:r>
            <a:endParaRPr b="0" i="0" sz="1400" u="none" cap="none" strike="noStrike">
              <a:solidFill>
                <a:srgbClr val="000000"/>
              </a:solidFill>
              <a:latin typeface="Century Gothic"/>
              <a:ea typeface="Century Gothic"/>
              <a:cs typeface="Century Gothic"/>
              <a:sym typeface="Century Gothic"/>
            </a:endParaRPr>
          </a:p>
        </p:txBody>
      </p:sp>
      <p:sp>
        <p:nvSpPr>
          <p:cNvPr id="225" name="Google Shape;225;p11"/>
          <p:cNvSpPr txBox="1"/>
          <p:nvPr/>
        </p:nvSpPr>
        <p:spPr>
          <a:xfrm>
            <a:off x="7844432" y="3791814"/>
            <a:ext cx="40395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Talk about </a:t>
            </a:r>
            <a:r>
              <a:rPr b="0" i="0" lang="en-US" sz="2800" u="none" cap="none" strike="noStrike">
                <a:solidFill>
                  <a:schemeClr val="dk1"/>
                </a:solidFill>
                <a:latin typeface="Century Gothic"/>
                <a:ea typeface="Century Gothic"/>
                <a:cs typeface="Century Gothic"/>
                <a:sym typeface="Century Gothic"/>
              </a:rPr>
              <a:t>the questions you have about the past using your Academic Vocabulary. </a:t>
            </a:r>
            <a:endParaRPr b="0" i="0" sz="14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226" name="Google Shape;226;p11"/>
          <p:cNvPicPr preferRelativeResize="0"/>
          <p:nvPr/>
        </p:nvPicPr>
        <p:blipFill rotWithShape="1">
          <a:blip r:embed="rId6">
            <a:alphaModFix/>
          </a:blip>
          <a:srcRect b="0" l="0" r="0" t="0"/>
          <a:stretch/>
        </p:blipFill>
        <p:spPr>
          <a:xfrm>
            <a:off x="7844434" y="1589965"/>
            <a:ext cx="2681004" cy="634436"/>
          </a:xfrm>
          <a:prstGeom prst="rect">
            <a:avLst/>
          </a:prstGeom>
          <a:noFill/>
          <a:ln>
            <a:noFill/>
          </a:ln>
        </p:spPr>
      </p:pic>
      <p:sp>
        <p:nvSpPr>
          <p:cNvPr id="227" name="Google Shape;227;p11"/>
          <p:cNvSpPr txBox="1"/>
          <p:nvPr/>
        </p:nvSpPr>
        <p:spPr>
          <a:xfrm>
            <a:off x="7844433" y="2215692"/>
            <a:ext cx="35436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213 in your Student Interactive. </a:t>
            </a:r>
            <a:endParaRPr b="0" i="0" sz="2800" u="none" cap="none" strike="noStrike">
              <a:solidFill>
                <a:schemeClr val="dk1"/>
              </a:solidFill>
              <a:latin typeface="Calibri"/>
              <a:ea typeface="Calibri"/>
              <a:cs typeface="Calibri"/>
              <a:sym typeface="Calibri"/>
            </a:endParaRPr>
          </a:p>
        </p:txBody>
      </p:sp>
      <p:pic>
        <p:nvPicPr>
          <p:cNvPr id="228" name="Google Shape;228;p11"/>
          <p:cNvPicPr preferRelativeResize="0"/>
          <p:nvPr/>
        </p:nvPicPr>
        <p:blipFill rotWithShape="1">
          <a:blip r:embed="rId7">
            <a:alphaModFix/>
          </a:blip>
          <a:srcRect b="0" l="0" r="0" t="0"/>
          <a:stretch/>
        </p:blipFill>
        <p:spPr>
          <a:xfrm>
            <a:off x="1183638" y="1297875"/>
            <a:ext cx="5985686" cy="4928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A picture containing clock&#10;&#10;Description automatically generated" id="234" name="Google Shape;234;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5" name="Google Shape;235;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6" name="Google Shape;236;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7" name="Google Shape;237;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8" name="Google Shape;238;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Develop a Research Plan</a:t>
            </a:r>
            <a:endParaRPr b="0" i="0" sz="1400" u="none" cap="none" strike="noStrike">
              <a:solidFill>
                <a:srgbClr val="000000"/>
              </a:solidFill>
              <a:latin typeface="Century Gothic"/>
              <a:ea typeface="Century Gothic"/>
              <a:cs typeface="Century Gothic"/>
              <a:sym typeface="Century Gothic"/>
            </a:endParaRPr>
          </a:p>
        </p:txBody>
      </p:sp>
      <p:sp>
        <p:nvSpPr>
          <p:cNvPr id="239" name="Google Shape;239;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213</a:t>
            </a:r>
            <a:endParaRPr b="0" i="0" sz="1400" u="none" cap="none" strike="noStrike">
              <a:solidFill>
                <a:srgbClr val="000000"/>
              </a:solidFill>
              <a:latin typeface="Century Gothic"/>
              <a:ea typeface="Century Gothic"/>
              <a:cs typeface="Century Gothic"/>
              <a:sym typeface="Century Gothic"/>
            </a:endParaRPr>
          </a:p>
        </p:txBody>
      </p:sp>
      <p:sp>
        <p:nvSpPr>
          <p:cNvPr id="240" name="Google Shape;240;p12"/>
          <p:cNvSpPr txBox="1"/>
          <p:nvPr/>
        </p:nvSpPr>
        <p:spPr>
          <a:xfrm>
            <a:off x="6742611" y="3252658"/>
            <a:ext cx="4460284"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Check off </a:t>
            </a:r>
            <a:r>
              <a:rPr b="0" i="0" lang="en-US" sz="2800" u="none" cap="none" strike="noStrike">
                <a:solidFill>
                  <a:schemeClr val="dk1"/>
                </a:solidFill>
                <a:latin typeface="Century Gothic"/>
                <a:ea typeface="Century Gothic"/>
                <a:cs typeface="Century Gothic"/>
                <a:sym typeface="Century Gothic"/>
              </a:rPr>
              <a:t>the steps as you complete them.</a:t>
            </a:r>
            <a:endParaRPr b="0" i="0" sz="1400" u="none" cap="none" strike="noStrike">
              <a:solidFill>
                <a:srgbClr val="000000"/>
              </a:solidFill>
              <a:latin typeface="Arial"/>
              <a:ea typeface="Arial"/>
              <a:cs typeface="Arial"/>
              <a:sym typeface="Arial"/>
            </a:endParaRPr>
          </a:p>
        </p:txBody>
      </p:sp>
      <p:sp>
        <p:nvSpPr>
          <p:cNvPr id="241" name="Google Shape;241;p12"/>
          <p:cNvSpPr txBox="1"/>
          <p:nvPr/>
        </p:nvSpPr>
        <p:spPr>
          <a:xfrm>
            <a:off x="6712605" y="1958571"/>
            <a:ext cx="4461363"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With a partner, </a:t>
            </a:r>
            <a:r>
              <a:rPr b="1" i="0" lang="en-US" sz="2800" u="none" cap="none" strike="noStrike">
                <a:solidFill>
                  <a:schemeClr val="dk1"/>
                </a:solidFill>
                <a:latin typeface="Century Gothic"/>
                <a:ea typeface="Century Gothic"/>
                <a:cs typeface="Century Gothic"/>
                <a:sym typeface="Century Gothic"/>
              </a:rPr>
              <a:t>think </a:t>
            </a:r>
            <a:r>
              <a:rPr b="0" i="0" lang="en-US" sz="2800" u="none" cap="none" strike="noStrike">
                <a:solidFill>
                  <a:schemeClr val="dk1"/>
                </a:solidFill>
                <a:latin typeface="Century Gothic"/>
                <a:ea typeface="Century Gothic"/>
                <a:cs typeface="Century Gothic"/>
                <a:sym typeface="Century Gothic"/>
              </a:rPr>
              <a:t>of a research plan.</a:t>
            </a:r>
            <a:endParaRPr b="0" i="0" sz="1400" u="none" cap="none" strike="noStrike">
              <a:solidFill>
                <a:srgbClr val="000000"/>
              </a:solidFill>
              <a:latin typeface="Arial"/>
              <a:ea typeface="Arial"/>
              <a:cs typeface="Arial"/>
              <a:sym typeface="Arial"/>
            </a:endParaRPr>
          </a:p>
        </p:txBody>
      </p:sp>
      <p:pic>
        <p:nvPicPr>
          <p:cNvPr id="242" name="Google Shape;242;p12"/>
          <p:cNvPicPr preferRelativeResize="0"/>
          <p:nvPr/>
        </p:nvPicPr>
        <p:blipFill rotWithShape="1">
          <a:blip r:embed="rId6">
            <a:alphaModFix/>
          </a:blip>
          <a:srcRect b="0" l="0" r="0" t="0"/>
          <a:stretch/>
        </p:blipFill>
        <p:spPr>
          <a:xfrm>
            <a:off x="433765" y="1641772"/>
            <a:ext cx="6087532" cy="35744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A picture containing drawing, lamp&#10;&#10;Description automatically generated" id="247" name="Google Shape;247;p1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48" name="Google Shape;248;p1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49" name="Google Shape;249;p1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50" name="Google Shape;250;p1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51" name="Google Shape;251;p1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52" name="Google Shape;252;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A picture containing clock&#10;&#10;Description automatically generated" id="258" name="Google Shape;258;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9" name="Google Shape;259;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0" name="Google Shape;260;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1" name="Google Shape;261;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2" name="Google Shape;262;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263" name="Google Shape;263;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203</a:t>
            </a:r>
            <a:endParaRPr b="0" i="0" sz="1400" u="none" cap="none" strike="noStrike">
              <a:solidFill>
                <a:srgbClr val="000000"/>
              </a:solidFill>
              <a:latin typeface="Century Gothic"/>
              <a:ea typeface="Century Gothic"/>
              <a:cs typeface="Century Gothic"/>
              <a:sym typeface="Century Gothic"/>
            </a:endParaRPr>
          </a:p>
        </p:txBody>
      </p:sp>
      <p:sp>
        <p:nvSpPr>
          <p:cNvPr id="264" name="Google Shape;264;p14"/>
          <p:cNvSpPr txBox="1"/>
          <p:nvPr/>
        </p:nvSpPr>
        <p:spPr>
          <a:xfrm>
            <a:off x="4215015" y="2217018"/>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tub</a:t>
            </a:r>
            <a:endParaRPr b="0" i="0" sz="1400" u="none" cap="none" strike="noStrike">
              <a:solidFill>
                <a:srgbClr val="000000"/>
              </a:solidFill>
              <a:latin typeface="Arial"/>
              <a:ea typeface="Arial"/>
              <a:cs typeface="Arial"/>
              <a:sym typeface="Arial"/>
            </a:endParaRPr>
          </a:p>
        </p:txBody>
      </p:sp>
      <p:sp>
        <p:nvSpPr>
          <p:cNvPr id="265" name="Google Shape;265;p14"/>
          <p:cNvSpPr txBox="1"/>
          <p:nvPr/>
        </p:nvSpPr>
        <p:spPr>
          <a:xfrm>
            <a:off x="4196727" y="3102351"/>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tube</a:t>
            </a:r>
            <a:endParaRPr b="0" i="0" sz="1400" u="none" cap="none" strike="noStrike">
              <a:solidFill>
                <a:srgbClr val="000000"/>
              </a:solidFill>
              <a:latin typeface="Arial"/>
              <a:ea typeface="Arial"/>
              <a:cs typeface="Arial"/>
              <a:sym typeface="Arial"/>
            </a:endParaRPr>
          </a:p>
        </p:txBody>
      </p:sp>
      <p:sp>
        <p:nvSpPr>
          <p:cNvPr id="266" name="Google Shape;266;p14"/>
          <p:cNvSpPr txBox="1"/>
          <p:nvPr/>
        </p:nvSpPr>
        <p:spPr>
          <a:xfrm>
            <a:off x="4196727" y="4065954"/>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cub</a:t>
            </a:r>
            <a:endParaRPr b="0" i="0" sz="1400" u="none" cap="none" strike="noStrike">
              <a:solidFill>
                <a:srgbClr val="000000"/>
              </a:solidFill>
              <a:latin typeface="Arial"/>
              <a:ea typeface="Arial"/>
              <a:cs typeface="Arial"/>
              <a:sym typeface="Arial"/>
            </a:endParaRPr>
          </a:p>
        </p:txBody>
      </p:sp>
      <p:sp>
        <p:nvSpPr>
          <p:cNvPr id="267" name="Google Shape;267;p14"/>
          <p:cNvSpPr txBox="1"/>
          <p:nvPr/>
        </p:nvSpPr>
        <p:spPr>
          <a:xfrm>
            <a:off x="4190012" y="4958034"/>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cube</a:t>
            </a:r>
            <a:endParaRPr b="0" i="0" sz="1400" u="none" cap="none" strike="noStrike">
              <a:solidFill>
                <a:srgbClr val="000000"/>
              </a:solidFill>
              <a:latin typeface="Arial"/>
              <a:ea typeface="Arial"/>
              <a:cs typeface="Arial"/>
              <a:sym typeface="Arial"/>
            </a:endParaRPr>
          </a:p>
        </p:txBody>
      </p:sp>
      <p:sp>
        <p:nvSpPr>
          <p:cNvPr id="268" name="Google Shape;268;p14"/>
          <p:cNvSpPr txBox="1"/>
          <p:nvPr/>
        </p:nvSpPr>
        <p:spPr>
          <a:xfrm>
            <a:off x="7074039" y="2217017"/>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mule</a:t>
            </a:r>
            <a:endParaRPr b="0" i="0" sz="1400" u="none" cap="none" strike="noStrike">
              <a:solidFill>
                <a:srgbClr val="000000"/>
              </a:solidFill>
              <a:latin typeface="Arial"/>
              <a:ea typeface="Arial"/>
              <a:cs typeface="Arial"/>
              <a:sym typeface="Arial"/>
            </a:endParaRPr>
          </a:p>
        </p:txBody>
      </p:sp>
      <p:sp>
        <p:nvSpPr>
          <p:cNvPr id="269" name="Google Shape;269;p14"/>
          <p:cNvSpPr txBox="1"/>
          <p:nvPr/>
        </p:nvSpPr>
        <p:spPr>
          <a:xfrm>
            <a:off x="7074039" y="3043082"/>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tune</a:t>
            </a:r>
            <a:endParaRPr b="0" i="0" sz="1400" u="none" cap="none" strike="noStrike">
              <a:solidFill>
                <a:srgbClr val="000000"/>
              </a:solidFill>
              <a:latin typeface="Arial"/>
              <a:ea typeface="Arial"/>
              <a:cs typeface="Arial"/>
              <a:sym typeface="Arial"/>
            </a:endParaRPr>
          </a:p>
        </p:txBody>
      </p:sp>
      <p:sp>
        <p:nvSpPr>
          <p:cNvPr id="270" name="Google Shape;270;p14"/>
          <p:cNvSpPr txBox="1"/>
          <p:nvPr/>
        </p:nvSpPr>
        <p:spPr>
          <a:xfrm>
            <a:off x="7074039" y="4028243"/>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tug</a:t>
            </a:r>
            <a:endParaRPr b="0" i="0" sz="1400" u="none" cap="none" strike="noStrike">
              <a:solidFill>
                <a:srgbClr val="000000"/>
              </a:solidFill>
              <a:latin typeface="Arial"/>
              <a:ea typeface="Arial"/>
              <a:cs typeface="Arial"/>
              <a:sym typeface="Arial"/>
            </a:endParaRPr>
          </a:p>
        </p:txBody>
      </p:sp>
      <p:sp>
        <p:nvSpPr>
          <p:cNvPr id="271" name="Google Shape;271;p14"/>
          <p:cNvSpPr txBox="1"/>
          <p:nvPr/>
        </p:nvSpPr>
        <p:spPr>
          <a:xfrm>
            <a:off x="7074039" y="4958034"/>
            <a:ext cx="2346460" cy="64633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rug</a:t>
            </a:r>
            <a:endParaRPr b="0" i="0" sz="1400" u="none" cap="none" strike="noStrike">
              <a:solidFill>
                <a:srgbClr val="000000"/>
              </a:solidFill>
              <a:latin typeface="Arial"/>
              <a:ea typeface="Arial"/>
              <a:cs typeface="Arial"/>
              <a:sym typeface="Arial"/>
            </a:endParaRPr>
          </a:p>
        </p:txBody>
      </p:sp>
      <p:pic>
        <p:nvPicPr>
          <p:cNvPr id="272" name="Google Shape;272;p14"/>
          <p:cNvPicPr preferRelativeResize="0"/>
          <p:nvPr/>
        </p:nvPicPr>
        <p:blipFill rotWithShape="1">
          <a:blip r:embed="rId6">
            <a:alphaModFix/>
          </a:blip>
          <a:srcRect b="0" l="0" r="0" t="0"/>
          <a:stretch/>
        </p:blipFill>
        <p:spPr>
          <a:xfrm>
            <a:off x="750018" y="1616636"/>
            <a:ext cx="3067753" cy="42640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A picture containing clock&#10;&#10;Description automatically generated" id="278" name="Google Shape;27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9" name="Google Shape;27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0" name="Google Shape;28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1" name="Google Shape;28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2" name="Google Shape;28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283" name="Google Shape;283;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203</a:t>
            </a:r>
            <a:endParaRPr b="0" i="0" sz="1400" u="none" cap="none" strike="noStrike">
              <a:solidFill>
                <a:srgbClr val="000000"/>
              </a:solidFill>
              <a:latin typeface="Century Gothic"/>
              <a:ea typeface="Century Gothic"/>
              <a:cs typeface="Century Gothic"/>
              <a:sym typeface="Century Gothic"/>
            </a:endParaRPr>
          </a:p>
        </p:txBody>
      </p:sp>
      <p:sp>
        <p:nvSpPr>
          <p:cNvPr id="284" name="Google Shape;284;p15"/>
          <p:cNvSpPr txBox="1"/>
          <p:nvPr/>
        </p:nvSpPr>
        <p:spPr>
          <a:xfrm>
            <a:off x="6760546" y="2223421"/>
            <a:ext cx="4112230"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203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Circle</a:t>
            </a:r>
            <a:r>
              <a:rPr b="0" i="0" lang="en-US" sz="2800" u="none" cap="none" strike="noStrike">
                <a:solidFill>
                  <a:schemeClr val="dk1"/>
                </a:solidFill>
                <a:latin typeface="Century Gothic"/>
                <a:ea typeface="Century Gothic"/>
                <a:cs typeface="Century Gothic"/>
                <a:sym typeface="Century Gothic"/>
              </a:rPr>
              <a:t> the words that best complete the sentence.</a:t>
            </a:r>
            <a:endParaRPr b="0" i="0" sz="2800" u="none" cap="none" strike="noStrike">
              <a:solidFill>
                <a:srgbClr val="000000"/>
              </a:solidFill>
              <a:latin typeface="Century Gothic"/>
              <a:ea typeface="Century Gothic"/>
              <a:cs typeface="Century Gothic"/>
              <a:sym typeface="Century Gothic"/>
            </a:endParaRPr>
          </a:p>
        </p:txBody>
      </p:sp>
      <p:pic>
        <p:nvPicPr>
          <p:cNvPr id="285" name="Google Shape;285;p15"/>
          <p:cNvPicPr preferRelativeResize="0"/>
          <p:nvPr/>
        </p:nvPicPr>
        <p:blipFill rotWithShape="1">
          <a:blip r:embed="rId6">
            <a:alphaModFix/>
          </a:blip>
          <a:srcRect b="0" l="0" r="0" t="0"/>
          <a:stretch/>
        </p:blipFill>
        <p:spPr>
          <a:xfrm>
            <a:off x="981325" y="1463827"/>
            <a:ext cx="4985006" cy="41213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descr="A picture containing clock&#10;&#10;Description automatically generated" id="291" name="Google Shape;291;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2" name="Google Shape;292;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3" name="Google Shape;293;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4" name="Google Shape;294;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5" name="Google Shape;295;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296" name="Google Shape;296;p16"/>
          <p:cNvSpPr txBox="1"/>
          <p:nvPr/>
        </p:nvSpPr>
        <p:spPr>
          <a:xfrm>
            <a:off x="907076" y="295641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this</a:t>
            </a:r>
            <a:endParaRPr b="0" i="0" sz="1400" u="none" cap="none" strike="noStrike">
              <a:solidFill>
                <a:srgbClr val="000000"/>
              </a:solidFill>
              <a:latin typeface="Century Gothic"/>
              <a:ea typeface="Century Gothic"/>
              <a:cs typeface="Century Gothic"/>
              <a:sym typeface="Century Gothic"/>
            </a:endParaRPr>
          </a:p>
        </p:txBody>
      </p:sp>
      <p:sp>
        <p:nvSpPr>
          <p:cNvPr id="297" name="Google Shape;297;p16"/>
          <p:cNvSpPr txBox="1"/>
          <p:nvPr/>
        </p:nvSpPr>
        <p:spPr>
          <a:xfrm>
            <a:off x="4495801" y="295641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round</a:t>
            </a:r>
            <a:endParaRPr b="0" i="0" sz="1400" u="none" cap="none" strike="noStrike">
              <a:solidFill>
                <a:srgbClr val="000000"/>
              </a:solidFill>
              <a:latin typeface="Century Gothic"/>
              <a:ea typeface="Century Gothic"/>
              <a:cs typeface="Century Gothic"/>
              <a:sym typeface="Century Gothic"/>
            </a:endParaRPr>
          </a:p>
        </p:txBody>
      </p:sp>
      <p:sp>
        <p:nvSpPr>
          <p:cNvPr id="298" name="Google Shape;298;p16"/>
          <p:cNvSpPr txBox="1"/>
          <p:nvPr/>
        </p:nvSpPr>
        <p:spPr>
          <a:xfrm>
            <a:off x="8002497" y="295002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A picture containing clock&#10;&#10;Description automatically generated" id="304" name="Google Shape;304;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5" name="Google Shape;305;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6" name="Google Shape;306;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7" name="Google Shape;307;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8" name="Google Shape;308;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309" name="Google Shape;309;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204</a:t>
            </a:r>
            <a:endParaRPr b="0" i="0" sz="1400" u="none" cap="none" strike="noStrike">
              <a:solidFill>
                <a:srgbClr val="000000"/>
              </a:solidFill>
              <a:latin typeface="Century Gothic"/>
              <a:ea typeface="Century Gothic"/>
              <a:cs typeface="Century Gothic"/>
              <a:sym typeface="Century Gothic"/>
            </a:endParaRPr>
          </a:p>
        </p:txBody>
      </p:sp>
      <p:sp>
        <p:nvSpPr>
          <p:cNvPr id="310" name="Google Shape;310;p17"/>
          <p:cNvSpPr txBox="1"/>
          <p:nvPr/>
        </p:nvSpPr>
        <p:spPr>
          <a:xfrm>
            <a:off x="615338" y="2289063"/>
            <a:ext cx="1709100" cy="2801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bug</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nut</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1" name="Google Shape;311;p1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204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312" name="Google Shape;312;p17"/>
          <p:cNvPicPr preferRelativeResize="0"/>
          <p:nvPr/>
        </p:nvPicPr>
        <p:blipFill rotWithShape="1">
          <a:blip r:embed="rId6">
            <a:alphaModFix/>
          </a:blip>
          <a:srcRect b="0" l="0" r="0" t="0"/>
          <a:stretch/>
        </p:blipFill>
        <p:spPr>
          <a:xfrm>
            <a:off x="2727362" y="1635083"/>
            <a:ext cx="4965954" cy="41086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descr="A picture containing clock&#10;&#10;Description automatically generated" id="318" name="Google Shape;318;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9" name="Google Shape;319;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0" name="Google Shape;320;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1" name="Google Shape;321;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2" name="Google Shape;322;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Explore and Plan – Informational Text</a:t>
            </a:r>
            <a:endParaRPr b="0" i="0" sz="4000" u="none" cap="none" strike="noStrike">
              <a:solidFill>
                <a:srgbClr val="000000"/>
              </a:solidFill>
              <a:latin typeface="Century Gothic"/>
              <a:ea typeface="Century Gothic"/>
              <a:cs typeface="Century Gothic"/>
              <a:sym typeface="Century Gothic"/>
            </a:endParaRPr>
          </a:p>
        </p:txBody>
      </p:sp>
      <p:sp>
        <p:nvSpPr>
          <p:cNvPr id="323" name="Google Shape;323;p18"/>
          <p:cNvSpPr txBox="1"/>
          <p:nvPr/>
        </p:nvSpPr>
        <p:spPr>
          <a:xfrm>
            <a:off x="6596181" y="2838514"/>
            <a:ext cx="4097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214 in your Student Interactive.</a:t>
            </a:r>
            <a:endParaRPr b="0" i="0" sz="1800" u="none" cap="none" strike="noStrike">
              <a:solidFill>
                <a:srgbClr val="000000"/>
              </a:solidFill>
              <a:latin typeface="Arial"/>
              <a:ea typeface="Arial"/>
              <a:cs typeface="Arial"/>
              <a:sym typeface="Arial"/>
            </a:endParaRPr>
          </a:p>
        </p:txBody>
      </p:sp>
      <p:pic>
        <p:nvPicPr>
          <p:cNvPr id="324" name="Google Shape;324;p18"/>
          <p:cNvPicPr preferRelativeResize="0"/>
          <p:nvPr/>
        </p:nvPicPr>
        <p:blipFill rotWithShape="1">
          <a:blip r:embed="rId6">
            <a:alphaModFix/>
          </a:blip>
          <a:srcRect b="0" l="0" r="0" t="0"/>
          <a:stretch/>
        </p:blipFill>
        <p:spPr>
          <a:xfrm>
            <a:off x="695727" y="1343737"/>
            <a:ext cx="5325918" cy="43772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25" name="Google Shape;325;p1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A picture containing clock&#10;&#10;Description automatically generated" id="331" name="Google Shape;331;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2" name="Google Shape;332;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3" name="Google Shape;333;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4" name="Google Shape;334;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5" name="Google Shape;335;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600">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Apply</a:t>
            </a:r>
            <a:endParaRPr b="0" i="0" sz="4000" u="none" cap="none" strike="noStrike">
              <a:solidFill>
                <a:srgbClr val="000000"/>
              </a:solidFill>
              <a:latin typeface="Century Gothic"/>
              <a:ea typeface="Century Gothic"/>
              <a:cs typeface="Century Gothic"/>
              <a:sym typeface="Century Gothic"/>
            </a:endParaRPr>
          </a:p>
        </p:txBody>
      </p:sp>
      <p:sp>
        <p:nvSpPr>
          <p:cNvPr id="336" name="Google Shape;336;p19"/>
          <p:cNvSpPr txBox="1"/>
          <p:nvPr/>
        </p:nvSpPr>
        <p:spPr>
          <a:xfrm>
            <a:off x="1527411" y="1954972"/>
            <a:ext cx="8859111"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 </a:t>
            </a:r>
            <a:r>
              <a:rPr b="0" i="0" lang="en-US" sz="3200" u="none" cap="none" strike="noStrike">
                <a:solidFill>
                  <a:schemeClr val="dk1"/>
                </a:solidFill>
                <a:latin typeface="Century Gothic"/>
                <a:ea typeface="Century Gothic"/>
                <a:cs typeface="Century Gothic"/>
                <a:sym typeface="Century Gothic"/>
              </a:rPr>
              <a:t>of questions you will ask the person you are going to interview about their childhood.</a:t>
            </a:r>
            <a:endParaRPr b="0" i="0" sz="3200" u="none" cap="none" strike="noStrike">
              <a:solidFill>
                <a:schemeClr val="dk1"/>
              </a:solidFill>
              <a:latin typeface="Century Gothic"/>
              <a:ea typeface="Century Gothic"/>
              <a:cs typeface="Century Gothic"/>
              <a:sym typeface="Century Gothic"/>
            </a:endParaRPr>
          </a:p>
        </p:txBody>
      </p:sp>
      <p:sp>
        <p:nvSpPr>
          <p:cNvPr id="337" name="Google Shape;337;p19"/>
          <p:cNvSpPr txBox="1"/>
          <p:nvPr/>
        </p:nvSpPr>
        <p:spPr>
          <a:xfrm>
            <a:off x="1527410" y="4078074"/>
            <a:ext cx="885911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Who </a:t>
            </a:r>
            <a:r>
              <a:rPr b="0" i="0" lang="en-US" sz="3200" u="none" cap="none" strike="noStrike">
                <a:solidFill>
                  <a:schemeClr val="dk1"/>
                </a:solidFill>
                <a:latin typeface="Century Gothic"/>
                <a:ea typeface="Century Gothic"/>
                <a:cs typeface="Century Gothic"/>
                <a:sym typeface="Century Gothic"/>
              </a:rPr>
              <a:t>will be your audience for your informational text</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Pencil outline" id="338" name="Google Shape;338;p19"/>
          <p:cNvPicPr preferRelativeResize="0"/>
          <p:nvPr/>
        </p:nvPicPr>
        <p:blipFill rotWithShape="1">
          <a:blip r:embed="rId6">
            <a:alphaModFix/>
          </a:blip>
          <a:srcRect b="0" l="0" r="0" t="0"/>
          <a:stretch/>
        </p:blipFill>
        <p:spPr>
          <a:xfrm>
            <a:off x="8479222" y="2738406"/>
            <a:ext cx="2558133" cy="25581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A picture containing clock&#10;&#10;Description automatically generated" id="344" name="Google Shape;344;p2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5" name="Google Shape;345;p2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6" name="Google Shape;346;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7" name="Google Shape;347;p2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8" name="Google Shape;348;p2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Conduct Research</a:t>
            </a:r>
            <a:endParaRPr b="0" i="0" sz="1400" u="none" cap="none" strike="noStrike">
              <a:solidFill>
                <a:srgbClr val="000000"/>
              </a:solidFill>
              <a:latin typeface="Century Gothic"/>
              <a:ea typeface="Century Gothic"/>
              <a:cs typeface="Century Gothic"/>
              <a:sym typeface="Century Gothic"/>
            </a:endParaRPr>
          </a:p>
        </p:txBody>
      </p:sp>
      <p:sp>
        <p:nvSpPr>
          <p:cNvPr id="349" name="Google Shape;349;p20"/>
          <p:cNvSpPr txBox="1"/>
          <p:nvPr/>
        </p:nvSpPr>
        <p:spPr>
          <a:xfrm>
            <a:off x="7640405" y="1682612"/>
            <a:ext cx="3562500" cy="41868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chemeClr val="dk1"/>
                </a:solidFill>
                <a:latin typeface="Century Gothic"/>
                <a:ea typeface="Century Gothic"/>
                <a:cs typeface="Century Gothic"/>
                <a:sym typeface="Century Gothic"/>
              </a:rPr>
              <a:t>Introduce yourself.</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chemeClr val="dk1"/>
                </a:solidFill>
                <a:latin typeface="Century Gothic"/>
                <a:ea typeface="Century Gothic"/>
                <a:cs typeface="Century Gothic"/>
                <a:sym typeface="Century Gothic"/>
              </a:rPr>
              <a:t>Ask a question.</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chemeClr val="dk1"/>
                </a:solidFill>
                <a:latin typeface="Century Gothic"/>
                <a:ea typeface="Century Gothic"/>
                <a:cs typeface="Century Gothic"/>
                <a:sym typeface="Century Gothic"/>
              </a:rPr>
              <a:t>Listen and take notes.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Century Gothic"/>
              <a:buAutoNum type="arabicPeriod"/>
            </a:pPr>
            <a:r>
              <a:rPr b="0" i="0" lang="en-US" sz="2800" u="none" cap="none" strike="noStrike">
                <a:solidFill>
                  <a:schemeClr val="dk1"/>
                </a:solidFill>
                <a:latin typeface="Century Gothic"/>
                <a:ea typeface="Century Gothic"/>
                <a:cs typeface="Century Gothic"/>
                <a:sym typeface="Century Gothic"/>
              </a:rPr>
              <a:t>Shake hands and say thank you at the end of the interview.</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p:txBody>
      </p:sp>
      <p:pic>
        <p:nvPicPr>
          <p:cNvPr id="350" name="Google Shape;350;p20"/>
          <p:cNvPicPr preferRelativeResize="0"/>
          <p:nvPr/>
        </p:nvPicPr>
        <p:blipFill rotWithShape="1">
          <a:blip r:embed="rId6">
            <a:alphaModFix/>
          </a:blip>
          <a:srcRect b="0" l="0" r="0" t="0"/>
          <a:stretch/>
        </p:blipFill>
        <p:spPr>
          <a:xfrm>
            <a:off x="570350" y="1829903"/>
            <a:ext cx="6719805" cy="27509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51" name="Google Shape;351;p2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A picture containing clock&#10;&#10;Description automatically generated" id="357" name="Google Shape;357;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8" name="Google Shape;358;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9" name="Google Shape;359;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0" name="Google Shape;360;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1" name="Google Shape;361;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Conduct Research</a:t>
            </a:r>
            <a:endParaRPr b="0" i="0" sz="1400" u="none" cap="none" strike="noStrike">
              <a:solidFill>
                <a:srgbClr val="000000"/>
              </a:solidFill>
              <a:latin typeface="Century Gothic"/>
              <a:ea typeface="Century Gothic"/>
              <a:cs typeface="Century Gothic"/>
              <a:sym typeface="Century Gothic"/>
            </a:endParaRPr>
          </a:p>
        </p:txBody>
      </p:sp>
      <p:sp>
        <p:nvSpPr>
          <p:cNvPr id="362" name="Google Shape;362;p21"/>
          <p:cNvSpPr txBox="1"/>
          <p:nvPr/>
        </p:nvSpPr>
        <p:spPr>
          <a:xfrm>
            <a:off x="6387956" y="2441260"/>
            <a:ext cx="47769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215 in your Student Interactive.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questions for your interview.</a:t>
            </a:r>
            <a:endParaRPr b="1" i="0" sz="3200" u="none" cap="none" strike="noStrike">
              <a:solidFill>
                <a:schemeClr val="dk1"/>
              </a:solidFill>
              <a:latin typeface="Century Gothic"/>
              <a:ea typeface="Century Gothic"/>
              <a:cs typeface="Century Gothic"/>
              <a:sym typeface="Century Gothic"/>
            </a:endParaRPr>
          </a:p>
        </p:txBody>
      </p:sp>
      <p:pic>
        <p:nvPicPr>
          <p:cNvPr id="363" name="Google Shape;363;p21"/>
          <p:cNvPicPr preferRelativeResize="0"/>
          <p:nvPr/>
        </p:nvPicPr>
        <p:blipFill rotWithShape="1">
          <a:blip r:embed="rId6">
            <a:alphaModFix/>
          </a:blip>
          <a:srcRect b="0" l="0" r="0" t="0"/>
          <a:stretch/>
        </p:blipFill>
        <p:spPr>
          <a:xfrm>
            <a:off x="819040" y="1641433"/>
            <a:ext cx="4985006" cy="40959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64" name="Google Shape;364;p2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A picture containing drawing, lamp&#10;&#10;Description automatically generated" id="369" name="Google Shape;369;p2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70" name="Google Shape;370;p2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71" name="Google Shape;371;p2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72" name="Google Shape;372;p2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73" name="Google Shape;373;p2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74" name="Google Shape;374;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A picture containing clock&#10;&#10;Description automatically generated" id="380" name="Google Shape;380;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381" name="Google Shape;381;p23"/>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382" name="Google Shape;382;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3" name="Google Shape;383;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384" name="Google Shape;384;p23"/>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385" name="Google Shape;385;p23"/>
          <p:cNvSpPr txBox="1"/>
          <p:nvPr/>
        </p:nvSpPr>
        <p:spPr>
          <a:xfrm>
            <a:off x="1091775" y="148537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rug</a:t>
            </a:r>
            <a:endParaRPr b="0" i="0" sz="1400" u="none" cap="none" strike="noStrike">
              <a:solidFill>
                <a:srgbClr val="000000"/>
              </a:solidFill>
              <a:latin typeface="Century Gothic"/>
              <a:ea typeface="Century Gothic"/>
              <a:cs typeface="Century Gothic"/>
              <a:sym typeface="Century Gothic"/>
            </a:endParaRPr>
          </a:p>
        </p:txBody>
      </p:sp>
      <p:sp>
        <p:nvSpPr>
          <p:cNvPr id="386" name="Google Shape;386;p23"/>
          <p:cNvSpPr txBox="1"/>
          <p:nvPr/>
        </p:nvSpPr>
        <p:spPr>
          <a:xfrm>
            <a:off x="1091775" y="265020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June</a:t>
            </a:r>
            <a:endParaRPr b="0" i="0" sz="1400" u="none" cap="none" strike="noStrike">
              <a:solidFill>
                <a:srgbClr val="000000"/>
              </a:solidFill>
              <a:latin typeface="Century Gothic"/>
              <a:ea typeface="Century Gothic"/>
              <a:cs typeface="Century Gothic"/>
              <a:sym typeface="Century Gothic"/>
            </a:endParaRPr>
          </a:p>
        </p:txBody>
      </p:sp>
      <p:sp>
        <p:nvSpPr>
          <p:cNvPr id="387" name="Google Shape;387;p23"/>
          <p:cNvSpPr txBox="1"/>
          <p:nvPr/>
        </p:nvSpPr>
        <p:spPr>
          <a:xfrm>
            <a:off x="1091775" y="383500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flute</a:t>
            </a:r>
            <a:endParaRPr b="0" i="0" sz="1400" u="none" cap="none" strike="noStrike">
              <a:solidFill>
                <a:srgbClr val="000000"/>
              </a:solidFill>
              <a:latin typeface="Century Gothic"/>
              <a:ea typeface="Century Gothic"/>
              <a:cs typeface="Century Gothic"/>
              <a:sym typeface="Century Gothic"/>
            </a:endParaRPr>
          </a:p>
        </p:txBody>
      </p:sp>
      <p:sp>
        <p:nvSpPr>
          <p:cNvPr id="388" name="Google Shape;388;p23"/>
          <p:cNvSpPr txBox="1"/>
          <p:nvPr/>
        </p:nvSpPr>
        <p:spPr>
          <a:xfrm>
            <a:off x="1091775" y="499163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lunch</a:t>
            </a:r>
            <a:endParaRPr b="0" i="0" sz="1400" u="none" cap="none" strike="noStrike">
              <a:solidFill>
                <a:srgbClr val="000000"/>
              </a:solidFill>
              <a:latin typeface="Century Gothic"/>
              <a:ea typeface="Century Gothic"/>
              <a:cs typeface="Century Gothic"/>
              <a:sym typeface="Century Gothic"/>
            </a:endParaRPr>
          </a:p>
        </p:txBody>
      </p:sp>
      <p:sp>
        <p:nvSpPr>
          <p:cNvPr id="389" name="Google Shape;389;p23"/>
          <p:cNvSpPr txBox="1"/>
          <p:nvPr/>
        </p:nvSpPr>
        <p:spPr>
          <a:xfrm>
            <a:off x="5171497" y="14853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dust</a:t>
            </a:r>
            <a:endParaRPr b="0" i="0" sz="1400" u="none" cap="none" strike="noStrike">
              <a:solidFill>
                <a:srgbClr val="000000"/>
              </a:solidFill>
              <a:latin typeface="Century Gothic"/>
              <a:ea typeface="Century Gothic"/>
              <a:cs typeface="Century Gothic"/>
              <a:sym typeface="Century Gothic"/>
            </a:endParaRPr>
          </a:p>
        </p:txBody>
      </p:sp>
      <p:sp>
        <p:nvSpPr>
          <p:cNvPr id="390" name="Google Shape;390;p23"/>
          <p:cNvSpPr txBox="1"/>
          <p:nvPr/>
        </p:nvSpPr>
        <p:spPr>
          <a:xfrm>
            <a:off x="5171497" y="265020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tune</a:t>
            </a:r>
            <a:endParaRPr b="0" i="0" sz="1400" u="none" cap="none" strike="noStrike">
              <a:solidFill>
                <a:srgbClr val="000000"/>
              </a:solidFill>
              <a:latin typeface="Century Gothic"/>
              <a:ea typeface="Century Gothic"/>
              <a:cs typeface="Century Gothic"/>
              <a:sym typeface="Century Gothic"/>
            </a:endParaRPr>
          </a:p>
        </p:txBody>
      </p:sp>
      <p:sp>
        <p:nvSpPr>
          <p:cNvPr id="391" name="Google Shape;391;p23"/>
          <p:cNvSpPr txBox="1"/>
          <p:nvPr/>
        </p:nvSpPr>
        <p:spPr>
          <a:xfrm>
            <a:off x="5171497" y="378854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cube</a:t>
            </a:r>
            <a:endParaRPr b="0" i="0" sz="1400" u="none" cap="none" strike="noStrike">
              <a:solidFill>
                <a:srgbClr val="000000"/>
              </a:solidFill>
              <a:latin typeface="Century Gothic"/>
              <a:ea typeface="Century Gothic"/>
              <a:cs typeface="Century Gothic"/>
              <a:sym typeface="Century Gothic"/>
            </a:endParaRPr>
          </a:p>
        </p:txBody>
      </p:sp>
      <p:sp>
        <p:nvSpPr>
          <p:cNvPr id="392" name="Google Shape;392;p23"/>
          <p:cNvSpPr txBox="1"/>
          <p:nvPr/>
        </p:nvSpPr>
        <p:spPr>
          <a:xfrm>
            <a:off x="5171497" y="492688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jump</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A picture containing clock&#10;&#10;Description automatically generated" id="398" name="Google Shape;398;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399" name="Google Shape;399;p2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400" name="Google Shape;400;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1" name="Google Shape;401;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402" name="Google Shape;402;p2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403" name="Google Shape;403;p24"/>
          <p:cNvPicPr preferRelativeResize="0"/>
          <p:nvPr/>
        </p:nvPicPr>
        <p:blipFill rotWithShape="1">
          <a:blip r:embed="rId6">
            <a:alphaModFix/>
          </a:blip>
          <a:srcRect b="0" l="0" r="0" t="0"/>
          <a:stretch/>
        </p:blipFill>
        <p:spPr>
          <a:xfrm>
            <a:off x="1573339" y="3479008"/>
            <a:ext cx="2103040" cy="31434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04" name="Google Shape;404;p24"/>
          <p:cNvPicPr preferRelativeResize="0"/>
          <p:nvPr/>
        </p:nvPicPr>
        <p:blipFill rotWithShape="1">
          <a:blip r:embed="rId7">
            <a:alphaModFix/>
          </a:blip>
          <a:srcRect b="0" l="0" r="0" t="0"/>
          <a:stretch/>
        </p:blipFill>
        <p:spPr>
          <a:xfrm>
            <a:off x="7126232" y="3476145"/>
            <a:ext cx="2110531" cy="31492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05" name="Google Shape;405;p24"/>
          <p:cNvPicPr preferRelativeResize="0"/>
          <p:nvPr/>
        </p:nvPicPr>
        <p:blipFill rotWithShape="1">
          <a:blip r:embed="rId8">
            <a:alphaModFix/>
          </a:blip>
          <a:srcRect b="0" l="0" r="0" t="0"/>
          <a:stretch/>
        </p:blipFill>
        <p:spPr>
          <a:xfrm>
            <a:off x="4251264" y="3469234"/>
            <a:ext cx="2110531" cy="31630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06" name="Google Shape;406;p24"/>
          <p:cNvSpPr txBox="1"/>
          <p:nvPr/>
        </p:nvSpPr>
        <p:spPr>
          <a:xfrm>
            <a:off x="4975888" y="1099783"/>
            <a:ext cx="1708572"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u_e</a:t>
            </a:r>
            <a:endParaRPr b="0" i="0" sz="1400" u="none" cap="none" strike="noStrike">
              <a:solidFill>
                <a:srgbClr val="000000"/>
              </a:solidFill>
              <a:latin typeface="Century Gothic"/>
              <a:ea typeface="Century Gothic"/>
              <a:cs typeface="Century Gothic"/>
              <a:sym typeface="Century Gothic"/>
            </a:endParaRPr>
          </a:p>
        </p:txBody>
      </p:sp>
      <p:sp>
        <p:nvSpPr>
          <p:cNvPr id="407" name="Google Shape;407;p24"/>
          <p:cNvSpPr txBox="1"/>
          <p:nvPr/>
        </p:nvSpPr>
        <p:spPr>
          <a:xfrm>
            <a:off x="723479" y="2159486"/>
            <a:ext cx="232452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rub</a:t>
            </a:r>
            <a:endParaRPr b="0" i="0" sz="1400" u="none" cap="none" strike="noStrike">
              <a:solidFill>
                <a:srgbClr val="000000"/>
              </a:solidFill>
              <a:latin typeface="Century Gothic"/>
              <a:ea typeface="Century Gothic"/>
              <a:cs typeface="Century Gothic"/>
              <a:sym typeface="Century Gothic"/>
            </a:endParaRPr>
          </a:p>
        </p:txBody>
      </p:sp>
      <p:sp>
        <p:nvSpPr>
          <p:cNvPr id="408" name="Google Shape;408;p24"/>
          <p:cNvSpPr txBox="1"/>
          <p:nvPr/>
        </p:nvSpPr>
        <p:spPr>
          <a:xfrm>
            <a:off x="3218092" y="2159486"/>
            <a:ext cx="232452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ham</a:t>
            </a:r>
            <a:endParaRPr b="0" i="0" sz="1400" u="none" cap="none" strike="noStrike">
              <a:solidFill>
                <a:srgbClr val="000000"/>
              </a:solidFill>
              <a:latin typeface="Century Gothic"/>
              <a:ea typeface="Century Gothic"/>
              <a:cs typeface="Century Gothic"/>
              <a:sym typeface="Century Gothic"/>
            </a:endParaRPr>
          </a:p>
        </p:txBody>
      </p:sp>
      <p:sp>
        <p:nvSpPr>
          <p:cNvPr id="409" name="Google Shape;409;p24"/>
          <p:cNvSpPr txBox="1"/>
          <p:nvPr/>
        </p:nvSpPr>
        <p:spPr>
          <a:xfrm>
            <a:off x="5963971" y="2159486"/>
            <a:ext cx="232452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tune</a:t>
            </a:r>
            <a:endParaRPr b="0" i="0" sz="1400" u="none" cap="none" strike="noStrike">
              <a:solidFill>
                <a:srgbClr val="000000"/>
              </a:solidFill>
              <a:latin typeface="Century Gothic"/>
              <a:ea typeface="Century Gothic"/>
              <a:cs typeface="Century Gothic"/>
              <a:sym typeface="Century Gothic"/>
            </a:endParaRPr>
          </a:p>
        </p:txBody>
      </p:sp>
      <p:sp>
        <p:nvSpPr>
          <p:cNvPr id="410" name="Google Shape;410;p24"/>
          <p:cNvSpPr txBox="1"/>
          <p:nvPr/>
        </p:nvSpPr>
        <p:spPr>
          <a:xfrm>
            <a:off x="8548255" y="2108443"/>
            <a:ext cx="232452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mix</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A picture containing clock&#10;&#10;Description automatically generated" id="416" name="Google Shape;416;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7" name="Google Shape;417;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8" name="Google Shape;418;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9" name="Google Shape;419;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0" name="Google Shape;420;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421" name="Google Shape;421;p25"/>
          <p:cNvSpPr txBox="1"/>
          <p:nvPr/>
        </p:nvSpPr>
        <p:spPr>
          <a:xfrm>
            <a:off x="540325" y="1774800"/>
            <a:ext cx="22905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may</a:t>
            </a:r>
            <a:endParaRPr b="0" i="0" sz="4800" u="none" cap="none" strike="noStrike">
              <a:solidFill>
                <a:srgbClr val="000000"/>
              </a:solidFill>
              <a:latin typeface="Century Gothic"/>
              <a:ea typeface="Century Gothic"/>
              <a:cs typeface="Century Gothic"/>
              <a:sym typeface="Century Gothic"/>
            </a:endParaRPr>
          </a:p>
        </p:txBody>
      </p:sp>
      <p:sp>
        <p:nvSpPr>
          <p:cNvPr id="422" name="Google Shape;422;p25"/>
          <p:cNvSpPr txBox="1"/>
          <p:nvPr/>
        </p:nvSpPr>
        <p:spPr>
          <a:xfrm>
            <a:off x="540325" y="3127019"/>
            <a:ext cx="22905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this</a:t>
            </a:r>
            <a:endParaRPr b="0" i="0" sz="4800" u="none" cap="none" strike="noStrike">
              <a:solidFill>
                <a:srgbClr val="000000"/>
              </a:solidFill>
              <a:latin typeface="Century Gothic"/>
              <a:ea typeface="Century Gothic"/>
              <a:cs typeface="Century Gothic"/>
              <a:sym typeface="Century Gothic"/>
            </a:endParaRPr>
          </a:p>
        </p:txBody>
      </p:sp>
      <p:sp>
        <p:nvSpPr>
          <p:cNvPr id="423" name="Google Shape;423;p25"/>
          <p:cNvSpPr txBox="1"/>
          <p:nvPr/>
        </p:nvSpPr>
        <p:spPr>
          <a:xfrm>
            <a:off x="540325" y="4453925"/>
            <a:ext cx="22905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round</a:t>
            </a:r>
            <a:endParaRPr b="0" i="0" sz="4800" u="none" cap="none" strike="noStrike">
              <a:solidFill>
                <a:srgbClr val="000000"/>
              </a:solidFill>
              <a:latin typeface="Century Gothic"/>
              <a:ea typeface="Century Gothic"/>
              <a:cs typeface="Century Gothic"/>
              <a:sym typeface="Century Gothic"/>
            </a:endParaRPr>
          </a:p>
        </p:txBody>
      </p:sp>
      <p:sp>
        <p:nvSpPr>
          <p:cNvPr id="424" name="Google Shape;424;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205</a:t>
            </a:r>
            <a:endParaRPr b="0" i="0" sz="1400" u="none" cap="none" strike="noStrike">
              <a:solidFill>
                <a:srgbClr val="000000"/>
              </a:solidFill>
              <a:latin typeface="Century Gothic"/>
              <a:ea typeface="Century Gothic"/>
              <a:cs typeface="Century Gothic"/>
              <a:sym typeface="Century Gothic"/>
            </a:endParaRPr>
          </a:p>
        </p:txBody>
      </p:sp>
      <p:pic>
        <p:nvPicPr>
          <p:cNvPr id="425" name="Google Shape;425;p25"/>
          <p:cNvPicPr preferRelativeResize="0"/>
          <p:nvPr/>
        </p:nvPicPr>
        <p:blipFill rotWithShape="1">
          <a:blip r:embed="rId6">
            <a:alphaModFix/>
          </a:blip>
          <a:srcRect b="0" l="0" r="0" t="0"/>
          <a:stretch/>
        </p:blipFill>
        <p:spPr>
          <a:xfrm>
            <a:off x="3387283" y="1429794"/>
            <a:ext cx="5250919" cy="4359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26" name="Google Shape;426;p25"/>
          <p:cNvSpPr txBox="1"/>
          <p:nvPr/>
        </p:nvSpPr>
        <p:spPr>
          <a:xfrm>
            <a:off x="8957401" y="2578050"/>
            <a:ext cx="33099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a:t>
            </a:r>
            <a:r>
              <a:rPr lang="en-US" sz="3200">
                <a:solidFill>
                  <a:schemeClr val="dk1"/>
                </a:solidFill>
                <a:latin typeface="Century Gothic"/>
                <a:ea typeface="Century Gothic"/>
                <a:cs typeface="Century Gothic"/>
                <a:sym typeface="Century Gothic"/>
              </a:rPr>
              <a:t>05</a:t>
            </a:r>
            <a:r>
              <a:rPr b="0" i="0" lang="en-US" sz="3200" u="none" cap="none" strike="noStrike">
                <a:solidFill>
                  <a:schemeClr val="dk1"/>
                </a:solidFill>
                <a:latin typeface="Century Gothic"/>
                <a:ea typeface="Century Gothic"/>
                <a:cs typeface="Century Gothic"/>
                <a:sym typeface="Century Gothic"/>
              </a:rPr>
              <a:t> in your Student Interactive.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descr="A picture containing clock&#10;&#10;Description automatically generated" id="432" name="Google Shape;432;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3" name="Google Shape;433;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4" name="Google Shape;434;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5" name="Google Shape;435;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6" name="Google Shape;436;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437" name="Google Shape;437;p26"/>
          <p:cNvSpPr txBox="1"/>
          <p:nvPr/>
        </p:nvSpPr>
        <p:spPr>
          <a:xfrm>
            <a:off x="1397158" y="206376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sun</a:t>
            </a:r>
            <a:endParaRPr b="0" i="0" sz="1400" u="none" cap="none" strike="noStrike">
              <a:solidFill>
                <a:srgbClr val="000000"/>
              </a:solidFill>
              <a:latin typeface="Century Gothic"/>
              <a:ea typeface="Century Gothic"/>
              <a:cs typeface="Century Gothic"/>
              <a:sym typeface="Century Gothic"/>
            </a:endParaRPr>
          </a:p>
        </p:txBody>
      </p:sp>
      <p:sp>
        <p:nvSpPr>
          <p:cNvPr id="438" name="Google Shape;438;p26"/>
          <p:cNvSpPr txBox="1"/>
          <p:nvPr/>
        </p:nvSpPr>
        <p:spPr>
          <a:xfrm>
            <a:off x="5994245" y="20629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bug</a:t>
            </a:r>
            <a:endParaRPr b="0" i="0" sz="1400" u="none" cap="none" strike="noStrike">
              <a:solidFill>
                <a:srgbClr val="000000"/>
              </a:solidFill>
              <a:latin typeface="Century Gothic"/>
              <a:ea typeface="Century Gothic"/>
              <a:cs typeface="Century Gothic"/>
              <a:sym typeface="Century Gothic"/>
            </a:endParaRPr>
          </a:p>
        </p:txBody>
      </p:sp>
      <p:sp>
        <p:nvSpPr>
          <p:cNvPr id="439" name="Google Shape;439;p26"/>
          <p:cNvSpPr txBox="1"/>
          <p:nvPr/>
        </p:nvSpPr>
        <p:spPr>
          <a:xfrm>
            <a:off x="1397158" y="367922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tug</a:t>
            </a:r>
            <a:endParaRPr b="0" i="0" sz="1400" u="none" cap="none" strike="noStrike">
              <a:solidFill>
                <a:srgbClr val="000000"/>
              </a:solidFill>
              <a:latin typeface="Century Gothic"/>
              <a:ea typeface="Century Gothic"/>
              <a:cs typeface="Century Gothic"/>
              <a:sym typeface="Century Gothic"/>
            </a:endParaRPr>
          </a:p>
        </p:txBody>
      </p:sp>
      <p:sp>
        <p:nvSpPr>
          <p:cNvPr id="440" name="Google Shape;440;p26"/>
          <p:cNvSpPr txBox="1"/>
          <p:nvPr/>
        </p:nvSpPr>
        <p:spPr>
          <a:xfrm>
            <a:off x="6038740" y="367755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nut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A picture containing clock&#10;&#10;Description automatically generated" id="446" name="Google Shape;446;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7" name="Google Shape;447;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8" name="Google Shape;448;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9" name="Google Shape;449;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0" name="Google Shape;450;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Collaborate and Discuss</a:t>
            </a:r>
            <a:endParaRPr b="0" i="0" sz="1400" u="none" cap="none" strike="noStrike">
              <a:solidFill>
                <a:srgbClr val="000000"/>
              </a:solidFill>
              <a:latin typeface="Century Gothic"/>
              <a:ea typeface="Century Gothic"/>
              <a:cs typeface="Century Gothic"/>
              <a:sym typeface="Century Gothic"/>
            </a:endParaRPr>
          </a:p>
        </p:txBody>
      </p:sp>
      <p:sp>
        <p:nvSpPr>
          <p:cNvPr id="451" name="Google Shape;451;p27"/>
          <p:cNvSpPr txBox="1"/>
          <p:nvPr/>
        </p:nvSpPr>
        <p:spPr>
          <a:xfrm>
            <a:off x="7281151" y="2650925"/>
            <a:ext cx="3591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216 in your Student Interactive.</a:t>
            </a:r>
            <a:endParaRPr b="0" i="0" sz="3200" u="none" cap="none" strike="noStrike">
              <a:solidFill>
                <a:srgbClr val="000000"/>
              </a:solidFill>
              <a:latin typeface="Arial"/>
              <a:ea typeface="Arial"/>
              <a:cs typeface="Arial"/>
              <a:sym typeface="Arial"/>
            </a:endParaRPr>
          </a:p>
        </p:txBody>
      </p:sp>
      <p:pic>
        <p:nvPicPr>
          <p:cNvPr id="452" name="Google Shape;452;p27"/>
          <p:cNvPicPr preferRelativeResize="0"/>
          <p:nvPr/>
        </p:nvPicPr>
        <p:blipFill rotWithShape="1">
          <a:blip r:embed="rId6">
            <a:alphaModFix/>
          </a:blip>
          <a:srcRect b="0" l="0" r="0" t="0"/>
          <a:stretch/>
        </p:blipFill>
        <p:spPr>
          <a:xfrm>
            <a:off x="819040" y="1241908"/>
            <a:ext cx="5706506" cy="47261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53" name="Google Shape;453;p27"/>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descr="A picture containing clock&#10;&#10;Description automatically generated" id="459" name="Google Shape;459;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0" name="Google Shape;460;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1" name="Google Shape;461;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2" name="Google Shape;462;p28"/>
          <p:cNvCxnSpPr/>
          <p:nvPr/>
        </p:nvCxnSpPr>
        <p:spPr>
          <a:xfrm>
            <a:off x="298808" y="339597"/>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3" name="Google Shape;463;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Refine Research</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font, graphics, magenta&#10;&#10;Description automatically generated" id="464" name="Google Shape;464;p28"/>
          <p:cNvPicPr preferRelativeResize="0"/>
          <p:nvPr/>
        </p:nvPicPr>
        <p:blipFill rotWithShape="1">
          <a:blip r:embed="rId6">
            <a:alphaModFix/>
          </a:blip>
          <a:srcRect b="0" l="0" r="0" t="0"/>
          <a:stretch/>
        </p:blipFill>
        <p:spPr>
          <a:xfrm>
            <a:off x="6775635" y="1424663"/>
            <a:ext cx="2672659" cy="632461"/>
          </a:xfrm>
          <a:prstGeom prst="rect">
            <a:avLst/>
          </a:prstGeom>
          <a:noFill/>
          <a:ln>
            <a:noFill/>
          </a:ln>
        </p:spPr>
      </p:pic>
      <p:sp>
        <p:nvSpPr>
          <p:cNvPr id="465" name="Google Shape;465;p28"/>
          <p:cNvSpPr txBox="1"/>
          <p:nvPr/>
        </p:nvSpPr>
        <p:spPr>
          <a:xfrm>
            <a:off x="6775635" y="2157032"/>
            <a:ext cx="40971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216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sp>
        <p:nvSpPr>
          <p:cNvPr id="466" name="Google Shape;466;p28"/>
          <p:cNvSpPr txBox="1"/>
          <p:nvPr/>
        </p:nvSpPr>
        <p:spPr>
          <a:xfrm>
            <a:off x="6775609" y="4181438"/>
            <a:ext cx="40971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or draw </a:t>
            </a:r>
            <a:r>
              <a:rPr b="0" i="0" lang="en-US" sz="2800" u="none" cap="none" strike="noStrike">
                <a:solidFill>
                  <a:schemeClr val="dk1"/>
                </a:solidFill>
                <a:latin typeface="Century Gothic"/>
                <a:ea typeface="Century Gothic"/>
                <a:cs typeface="Century Gothic"/>
                <a:sym typeface="Century Gothic"/>
              </a:rPr>
              <a:t>details you learned from the interview.</a:t>
            </a:r>
            <a:endParaRPr b="0" i="0" sz="1400" u="none" cap="none" strike="noStrike">
              <a:solidFill>
                <a:srgbClr val="000000"/>
              </a:solidFill>
              <a:latin typeface="Arial"/>
              <a:ea typeface="Arial"/>
              <a:cs typeface="Arial"/>
              <a:sym typeface="Arial"/>
            </a:endParaRPr>
          </a:p>
        </p:txBody>
      </p:sp>
      <p:pic>
        <p:nvPicPr>
          <p:cNvPr id="467" name="Google Shape;467;p28"/>
          <p:cNvPicPr preferRelativeResize="0"/>
          <p:nvPr/>
        </p:nvPicPr>
        <p:blipFill rotWithShape="1">
          <a:blip r:embed="rId7">
            <a:alphaModFix/>
          </a:blip>
          <a:srcRect b="0" l="0" r="0" t="0"/>
          <a:stretch/>
        </p:blipFill>
        <p:spPr>
          <a:xfrm>
            <a:off x="819040" y="1241908"/>
            <a:ext cx="5706506" cy="47261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68" name="Google Shape;468;p2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A picture containing drawing, lamp&#10;&#10;Description automatically generated" id="474" name="Google Shape;474;p2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75" name="Google Shape;475;p2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476" name="Google Shape;476;p2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477" name="Google Shape;477;p2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478" name="Google Shape;478;p2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479" name="Google Shape;479;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A picture containing clock&#10;&#10;Description automatically generated" id="485" name="Google Shape;485;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6" name="Google Shape;486;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7" name="Google Shape;487;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8" name="Google Shape;488;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9" name="Google Shape;489;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490" name="Google Shape;490;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206</a:t>
            </a:r>
            <a:endParaRPr b="0" i="0" sz="1400" u="none" cap="none" strike="noStrike">
              <a:solidFill>
                <a:srgbClr val="000000"/>
              </a:solidFill>
              <a:latin typeface="Century Gothic"/>
              <a:ea typeface="Century Gothic"/>
              <a:cs typeface="Century Gothic"/>
              <a:sym typeface="Century Gothic"/>
            </a:endParaRPr>
          </a:p>
        </p:txBody>
      </p:sp>
      <p:sp>
        <p:nvSpPr>
          <p:cNvPr id="491" name="Google Shape;491;p30"/>
          <p:cNvSpPr txBox="1"/>
          <p:nvPr/>
        </p:nvSpPr>
        <p:spPr>
          <a:xfrm>
            <a:off x="8028432" y="2493476"/>
            <a:ext cx="3477608"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206 in your Student Interactive.</a:t>
            </a:r>
            <a:endParaRPr b="0" i="0" sz="1400" u="none" cap="none" strike="noStrike">
              <a:solidFill>
                <a:srgbClr val="000000"/>
              </a:solidFill>
              <a:latin typeface="Arial"/>
              <a:ea typeface="Arial"/>
              <a:cs typeface="Arial"/>
              <a:sym typeface="Arial"/>
            </a:endParaRPr>
          </a:p>
        </p:txBody>
      </p:sp>
      <p:sp>
        <p:nvSpPr>
          <p:cNvPr id="492" name="Google Shape;492;p30"/>
          <p:cNvSpPr txBox="1"/>
          <p:nvPr/>
        </p:nvSpPr>
        <p:spPr>
          <a:xfrm>
            <a:off x="539655" y="1426270"/>
            <a:ext cx="2614570"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cub</a:t>
            </a:r>
            <a:endParaRPr b="0" i="0" sz="1400" u="none" cap="none" strike="noStrike">
              <a:solidFill>
                <a:srgbClr val="000000"/>
              </a:solidFill>
              <a:latin typeface="Century Gothic"/>
              <a:ea typeface="Century Gothic"/>
              <a:cs typeface="Century Gothic"/>
              <a:sym typeface="Century Gothic"/>
            </a:endParaRPr>
          </a:p>
        </p:txBody>
      </p:sp>
      <p:sp>
        <p:nvSpPr>
          <p:cNvPr id="493" name="Google Shape;493;p30"/>
          <p:cNvSpPr txBox="1"/>
          <p:nvPr/>
        </p:nvSpPr>
        <p:spPr>
          <a:xfrm>
            <a:off x="516238" y="2667760"/>
            <a:ext cx="2614570"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cube</a:t>
            </a:r>
            <a:endParaRPr b="0" i="0" sz="1400" u="none" cap="none" strike="noStrike">
              <a:solidFill>
                <a:srgbClr val="000000"/>
              </a:solidFill>
              <a:latin typeface="Century Gothic"/>
              <a:ea typeface="Century Gothic"/>
              <a:cs typeface="Century Gothic"/>
              <a:sym typeface="Century Gothic"/>
            </a:endParaRPr>
          </a:p>
        </p:txBody>
      </p:sp>
      <p:sp>
        <p:nvSpPr>
          <p:cNvPr id="494" name="Google Shape;494;p30"/>
          <p:cNvSpPr txBox="1"/>
          <p:nvPr/>
        </p:nvSpPr>
        <p:spPr>
          <a:xfrm>
            <a:off x="516238" y="3784473"/>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hut</a:t>
            </a:r>
            <a:endParaRPr b="0" i="0" sz="1400" u="none" cap="none" strike="noStrike">
              <a:solidFill>
                <a:srgbClr val="000000"/>
              </a:solidFill>
              <a:latin typeface="Century Gothic"/>
              <a:ea typeface="Century Gothic"/>
              <a:cs typeface="Century Gothic"/>
              <a:sym typeface="Century Gothic"/>
            </a:endParaRPr>
          </a:p>
        </p:txBody>
      </p:sp>
      <p:sp>
        <p:nvSpPr>
          <p:cNvPr id="495" name="Google Shape;495;p30"/>
          <p:cNvSpPr txBox="1"/>
          <p:nvPr/>
        </p:nvSpPr>
        <p:spPr>
          <a:xfrm>
            <a:off x="516238" y="4947310"/>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mix</a:t>
            </a:r>
            <a:endParaRPr b="0" i="0" sz="1400" u="none" cap="none" strike="noStrike">
              <a:solidFill>
                <a:srgbClr val="000000"/>
              </a:solidFill>
              <a:latin typeface="Century Gothic"/>
              <a:ea typeface="Century Gothic"/>
              <a:cs typeface="Century Gothic"/>
              <a:sym typeface="Century Gothic"/>
            </a:endParaRPr>
          </a:p>
        </p:txBody>
      </p:sp>
      <p:pic>
        <p:nvPicPr>
          <p:cNvPr id="496" name="Google Shape;496;p30"/>
          <p:cNvPicPr preferRelativeResize="0"/>
          <p:nvPr/>
        </p:nvPicPr>
        <p:blipFill rotWithShape="1">
          <a:blip r:embed="rId6">
            <a:alphaModFix/>
          </a:blip>
          <a:srcRect b="0" l="0" r="0" t="0"/>
          <a:stretch/>
        </p:blipFill>
        <p:spPr>
          <a:xfrm>
            <a:off x="4765484" y="1138577"/>
            <a:ext cx="2450897" cy="55326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descr="A picture containing clock&#10;&#10;Description automatically generated" id="502" name="Google Shape;502;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3" name="Google Shape;503;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4" name="Google Shape;504;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5" name="Google Shape;505;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6" name="Google Shape;506;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507" name="Google Shape;507;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206</a:t>
            </a:r>
            <a:endParaRPr b="0" i="0" sz="1400" u="none" cap="none" strike="noStrike">
              <a:solidFill>
                <a:srgbClr val="000000"/>
              </a:solidFill>
              <a:latin typeface="Century Gothic"/>
              <a:ea typeface="Century Gothic"/>
              <a:cs typeface="Century Gothic"/>
              <a:sym typeface="Century Gothic"/>
            </a:endParaRPr>
          </a:p>
        </p:txBody>
      </p:sp>
      <p:sp>
        <p:nvSpPr>
          <p:cNvPr id="508" name="Google Shape;508;p31"/>
          <p:cNvSpPr txBox="1"/>
          <p:nvPr/>
        </p:nvSpPr>
        <p:spPr>
          <a:xfrm>
            <a:off x="7079328" y="2602451"/>
            <a:ext cx="3882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activities.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font, graphics, graphic design, magenta&#10;&#10;Description automatically generated" id="509" name="Google Shape;509;p31"/>
          <p:cNvPicPr preferRelativeResize="0"/>
          <p:nvPr/>
        </p:nvPicPr>
        <p:blipFill rotWithShape="1">
          <a:blip r:embed="rId6">
            <a:alphaModFix/>
          </a:blip>
          <a:srcRect b="0" l="0" r="0" t="0"/>
          <a:stretch/>
        </p:blipFill>
        <p:spPr>
          <a:xfrm>
            <a:off x="7079328" y="1706176"/>
            <a:ext cx="2016763" cy="728905"/>
          </a:xfrm>
          <a:prstGeom prst="rect">
            <a:avLst/>
          </a:prstGeom>
          <a:noFill/>
          <a:ln>
            <a:noFill/>
          </a:ln>
        </p:spPr>
      </p:pic>
      <p:pic>
        <p:nvPicPr>
          <p:cNvPr id="510" name="Google Shape;510;p31"/>
          <p:cNvPicPr preferRelativeResize="0"/>
          <p:nvPr/>
        </p:nvPicPr>
        <p:blipFill rotWithShape="1">
          <a:blip r:embed="rId7">
            <a:alphaModFix/>
          </a:blip>
          <a:srcRect b="0" l="0" r="0" t="0"/>
          <a:stretch/>
        </p:blipFill>
        <p:spPr>
          <a:xfrm>
            <a:off x="773572" y="1320926"/>
            <a:ext cx="5744635" cy="47369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descr="A picture containing clock&#10;&#10;Description automatically generated" id="516" name="Google Shape;516;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7" name="Google Shape;517;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8" name="Google Shape;518;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9" name="Google Shape;519;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0" name="Google Shape;520;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521" name="Google Shape;521;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207</a:t>
            </a:r>
            <a:endParaRPr b="0" i="0" sz="1400" u="none" cap="none" strike="noStrike">
              <a:solidFill>
                <a:srgbClr val="000000"/>
              </a:solidFill>
              <a:latin typeface="Century Gothic"/>
              <a:ea typeface="Century Gothic"/>
              <a:cs typeface="Century Gothic"/>
              <a:sym typeface="Century Gothic"/>
            </a:endParaRPr>
          </a:p>
        </p:txBody>
      </p:sp>
      <p:sp>
        <p:nvSpPr>
          <p:cNvPr id="522" name="Google Shape;522;p32"/>
          <p:cNvSpPr txBox="1"/>
          <p:nvPr/>
        </p:nvSpPr>
        <p:spPr>
          <a:xfrm>
            <a:off x="6373670" y="2360584"/>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207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“A Home in the Past”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523" name="Google Shape;523;p32"/>
          <p:cNvPicPr preferRelativeResize="0"/>
          <p:nvPr/>
        </p:nvPicPr>
        <p:blipFill rotWithShape="1">
          <a:blip r:embed="rId6">
            <a:alphaModFix/>
          </a:blip>
          <a:srcRect b="0" l="0" r="0" t="0"/>
          <a:stretch/>
        </p:blipFill>
        <p:spPr>
          <a:xfrm>
            <a:off x="630605" y="1325088"/>
            <a:ext cx="5324910" cy="43988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icture containing clock&#10;&#10;Description automatically generated" id="529" name="Google Shape;529;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0" name="Google Shape;530;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1" name="Google Shape;531;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2" name="Google Shape;532;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208, 209</a:t>
            </a:r>
            <a:endParaRPr b="0" i="0" sz="1400" u="none" cap="none" strike="noStrike">
              <a:solidFill>
                <a:srgbClr val="000000"/>
              </a:solidFill>
              <a:latin typeface="Century Gothic"/>
              <a:ea typeface="Century Gothic"/>
              <a:cs typeface="Century Gothic"/>
              <a:sym typeface="Century Gothic"/>
            </a:endParaRPr>
          </a:p>
        </p:txBody>
      </p:sp>
      <p:sp>
        <p:nvSpPr>
          <p:cNvPr id="535" name="Google Shape;535;p34"/>
          <p:cNvSpPr txBox="1"/>
          <p:nvPr/>
        </p:nvSpPr>
        <p:spPr>
          <a:xfrm>
            <a:off x="787403" y="5190584"/>
            <a:ext cx="10258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t>
            </a:r>
            <a:r>
              <a:rPr lang="en-US" sz="3200">
                <a:solidFill>
                  <a:schemeClr val="dk1"/>
                </a:solidFill>
                <a:latin typeface="Century Gothic"/>
                <a:ea typeface="Century Gothic"/>
                <a:cs typeface="Century Gothic"/>
                <a:sym typeface="Century Gothic"/>
              </a:rPr>
              <a:t>ages</a:t>
            </a:r>
            <a:r>
              <a:rPr b="0" i="0" lang="en-US" sz="3200" u="none" cap="none" strike="noStrike">
                <a:solidFill>
                  <a:schemeClr val="dk1"/>
                </a:solidFill>
                <a:latin typeface="Century Gothic"/>
                <a:ea typeface="Century Gothic"/>
                <a:cs typeface="Century Gothic"/>
                <a:sym typeface="Century Gothic"/>
              </a:rPr>
              <a:t> 20</a:t>
            </a:r>
            <a:r>
              <a:rPr lang="en-US" sz="3200">
                <a:solidFill>
                  <a:schemeClr val="dk1"/>
                </a:solidFill>
                <a:latin typeface="Century Gothic"/>
                <a:ea typeface="Century Gothic"/>
                <a:cs typeface="Century Gothic"/>
                <a:sym typeface="Century Gothic"/>
              </a:rPr>
              <a:t>8</a:t>
            </a:r>
            <a:r>
              <a:rPr b="0" i="0" lang="en-US" sz="3200" u="none" cap="none" strike="noStrike">
                <a:solidFill>
                  <a:schemeClr val="dk1"/>
                </a:solidFill>
                <a:latin typeface="Century Gothic"/>
                <a:ea typeface="Century Gothic"/>
                <a:cs typeface="Century Gothic"/>
                <a:sym typeface="Century Gothic"/>
              </a:rPr>
              <a:t>-209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“A Home in the Past”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536" name="Google Shape;536;p34"/>
          <p:cNvPicPr preferRelativeResize="0"/>
          <p:nvPr/>
        </p:nvPicPr>
        <p:blipFill rotWithShape="1">
          <a:blip r:embed="rId6">
            <a:alphaModFix/>
          </a:blip>
          <a:srcRect b="0" l="495" r="485" t="0"/>
          <a:stretch/>
        </p:blipFill>
        <p:spPr>
          <a:xfrm>
            <a:off x="1036424" y="1220912"/>
            <a:ext cx="9012375" cy="37631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A picture containing clock&#10;&#10;Description automatically generated" id="542" name="Google Shape;542;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3" name="Google Shape;543;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4" name="Google Shape;544;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5" name="Google Shape;545;p35"/>
          <p:cNvCxnSpPr/>
          <p:nvPr/>
        </p:nvCxnSpPr>
        <p:spPr>
          <a:xfrm>
            <a:off x="298808" y="339597"/>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35"/>
          <p:cNvSpPr txBox="1"/>
          <p:nvPr/>
        </p:nvSpPr>
        <p:spPr>
          <a:xfrm>
            <a:off x="2281063" y="1687394"/>
            <a:ext cx="1910159" cy="4154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bed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fed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den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vet</a:t>
            </a:r>
            <a:endParaRPr b="0" i="0" sz="6600" u="none" cap="none" strike="noStrike">
              <a:solidFill>
                <a:schemeClr val="dk1"/>
              </a:solidFill>
              <a:latin typeface="Century Gothic"/>
              <a:ea typeface="Century Gothic"/>
              <a:cs typeface="Century Gothic"/>
              <a:sym typeface="Century Gothic"/>
            </a:endParaRPr>
          </a:p>
        </p:txBody>
      </p:sp>
      <p:sp>
        <p:nvSpPr>
          <p:cNvPr id="548" name="Google Shape;548;p35"/>
          <p:cNvSpPr txBox="1"/>
          <p:nvPr/>
        </p:nvSpPr>
        <p:spPr>
          <a:xfrm>
            <a:off x="6096000" y="2781493"/>
            <a:ext cx="4097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Work </a:t>
            </a:r>
            <a:r>
              <a:rPr b="0" i="0" lang="en-US" sz="3200" u="none" cap="none" strike="noStrike">
                <a:solidFill>
                  <a:schemeClr val="dk1"/>
                </a:solidFill>
                <a:latin typeface="Century Gothic"/>
                <a:ea typeface="Century Gothic"/>
                <a:cs typeface="Century Gothic"/>
                <a:sym typeface="Century Gothic"/>
              </a:rPr>
              <a:t>with your partner to practice spelling CVC word.</a:t>
            </a:r>
            <a:endParaRPr b="0" i="0" sz="32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549" name="Google Shape;549;p35"/>
          <p:cNvPicPr preferRelativeResize="0"/>
          <p:nvPr/>
        </p:nvPicPr>
        <p:blipFill rotWithShape="1">
          <a:blip r:embed="rId6">
            <a:alphaModFix/>
          </a:blip>
          <a:srcRect b="0" l="0" r="0" t="0"/>
          <a:stretch/>
        </p:blipFill>
        <p:spPr>
          <a:xfrm>
            <a:off x="6096000" y="1933987"/>
            <a:ext cx="3581397" cy="84750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A picture containing clock&#10;&#10;Description automatically generated" id="555" name="Google Shape;555;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6" name="Google Shape;556;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7" name="Google Shape;557;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8" name="Google Shape;558;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9" name="Google Shape;559;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Collaborate and Discuss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font, graphics, magenta&#10;&#10;Description automatically generated" id="560" name="Google Shape;560;p36"/>
          <p:cNvPicPr preferRelativeResize="0"/>
          <p:nvPr/>
        </p:nvPicPr>
        <p:blipFill rotWithShape="1">
          <a:blip r:embed="rId6">
            <a:alphaModFix/>
          </a:blip>
          <a:srcRect b="0" l="0" r="0" t="0"/>
          <a:stretch/>
        </p:blipFill>
        <p:spPr>
          <a:xfrm>
            <a:off x="6721838" y="1856694"/>
            <a:ext cx="3581397" cy="847506"/>
          </a:xfrm>
          <a:prstGeom prst="rect">
            <a:avLst/>
          </a:prstGeom>
          <a:noFill/>
          <a:ln>
            <a:noFill/>
          </a:ln>
        </p:spPr>
      </p:pic>
      <p:sp>
        <p:nvSpPr>
          <p:cNvPr id="561" name="Google Shape;561;p36"/>
          <p:cNvSpPr txBox="1"/>
          <p:nvPr/>
        </p:nvSpPr>
        <p:spPr>
          <a:xfrm>
            <a:off x="6775625" y="2882525"/>
            <a:ext cx="4649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with a partner.</a:t>
            </a:r>
            <a:endParaRPr b="0" i="0" sz="1800" u="none" cap="none" strike="noStrike">
              <a:solidFill>
                <a:srgbClr val="000000"/>
              </a:solidFill>
              <a:latin typeface="Arial"/>
              <a:ea typeface="Arial"/>
              <a:cs typeface="Arial"/>
              <a:sym typeface="Arial"/>
            </a:endParaRPr>
          </a:p>
        </p:txBody>
      </p:sp>
      <p:pic>
        <p:nvPicPr>
          <p:cNvPr id="562" name="Google Shape;562;p36"/>
          <p:cNvPicPr preferRelativeResize="0"/>
          <p:nvPr/>
        </p:nvPicPr>
        <p:blipFill rotWithShape="1">
          <a:blip r:embed="rId7">
            <a:alphaModFix/>
          </a:blip>
          <a:srcRect b="0" l="0" r="0" t="0"/>
          <a:stretch/>
        </p:blipFill>
        <p:spPr>
          <a:xfrm>
            <a:off x="723677" y="1202143"/>
            <a:ext cx="5760659" cy="47371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3" name="Google Shape;563;p3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A picture containing clock&#10;&#10;Description automatically generated" id="569" name="Google Shape;569;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0" name="Google Shape;570;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1" name="Google Shape;571;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2" name="Google Shape;572;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3" name="Google Shape;573;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574" name="Google Shape;574;p37"/>
          <p:cNvSpPr txBox="1"/>
          <p:nvPr/>
        </p:nvSpPr>
        <p:spPr>
          <a:xfrm>
            <a:off x="1527411" y="1954972"/>
            <a:ext cx="885911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 </a:t>
            </a:r>
            <a:r>
              <a:rPr b="0" i="0" lang="en-US" sz="3200" u="none" cap="none" strike="noStrike">
                <a:solidFill>
                  <a:schemeClr val="dk1"/>
                </a:solidFill>
                <a:latin typeface="Century Gothic"/>
                <a:ea typeface="Century Gothic"/>
                <a:cs typeface="Century Gothic"/>
                <a:sym typeface="Century Gothic"/>
              </a:rPr>
              <a:t>your informational text by adding details.</a:t>
            </a:r>
            <a:endParaRPr b="0" i="0" sz="3200" u="none" cap="none" strike="noStrike">
              <a:solidFill>
                <a:schemeClr val="dk1"/>
              </a:solidFill>
              <a:latin typeface="Century Gothic"/>
              <a:ea typeface="Century Gothic"/>
              <a:cs typeface="Century Gothic"/>
              <a:sym typeface="Century Gothic"/>
            </a:endParaRPr>
          </a:p>
        </p:txBody>
      </p:sp>
      <p:pic>
        <p:nvPicPr>
          <p:cNvPr descr="Pencil outline" id="575" name="Google Shape;575;p37"/>
          <p:cNvPicPr preferRelativeResize="0"/>
          <p:nvPr/>
        </p:nvPicPr>
        <p:blipFill rotWithShape="1">
          <a:blip r:embed="rId6">
            <a:alphaModFix/>
          </a:blip>
          <a:srcRect b="0" l="0" r="0" t="0"/>
          <a:stretch/>
        </p:blipFill>
        <p:spPr>
          <a:xfrm>
            <a:off x="8479222" y="2738406"/>
            <a:ext cx="2558133" cy="2558133"/>
          </a:xfrm>
          <a:prstGeom prst="rect">
            <a:avLst/>
          </a:prstGeom>
          <a:noFill/>
          <a:ln>
            <a:noFill/>
          </a:ln>
        </p:spPr>
      </p:pic>
      <p:sp>
        <p:nvSpPr>
          <p:cNvPr id="576" name="Google Shape;576;p37"/>
          <p:cNvSpPr txBox="1"/>
          <p:nvPr/>
        </p:nvSpPr>
        <p:spPr>
          <a:xfrm>
            <a:off x="1527411" y="3341114"/>
            <a:ext cx="65404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a clean, edited, neat copy of your informational text on a separate sheet of paper.</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descr="A picture containing drawing, lamp&#10;&#10;Description automatically generated" id="581" name="Google Shape;581;p38"/>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82" name="Google Shape;582;p38"/>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83" name="Google Shape;583;p38"/>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84" name="Google Shape;584;p38"/>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85" name="Google Shape;585;p38"/>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86" name="Google Shape;586;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A picture containing clock&#10;&#10;Description automatically generated" id="592" name="Google Shape;592;p3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93" name="Google Shape;593;p39"/>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94" name="Google Shape;594;p3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5" name="Google Shape;595;p3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96" name="Google Shape;596;p39"/>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97" name="Google Shape;597;p39"/>
          <p:cNvSpPr txBox="1"/>
          <p:nvPr/>
        </p:nvSpPr>
        <p:spPr>
          <a:xfrm>
            <a:off x="1091775" y="148537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red</a:t>
            </a:r>
            <a:endParaRPr b="0" i="0" sz="1400" u="none" cap="none" strike="noStrike">
              <a:solidFill>
                <a:srgbClr val="000000"/>
              </a:solidFill>
              <a:latin typeface="Century Gothic"/>
              <a:ea typeface="Century Gothic"/>
              <a:cs typeface="Century Gothic"/>
              <a:sym typeface="Century Gothic"/>
            </a:endParaRPr>
          </a:p>
        </p:txBody>
      </p:sp>
      <p:sp>
        <p:nvSpPr>
          <p:cNvPr id="598" name="Google Shape;598;p39"/>
          <p:cNvSpPr txBox="1"/>
          <p:nvPr/>
        </p:nvSpPr>
        <p:spPr>
          <a:xfrm>
            <a:off x="5542612" y="148537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read</a:t>
            </a:r>
            <a:endParaRPr b="0" i="0" sz="1400" u="none" cap="none" strike="noStrike">
              <a:solidFill>
                <a:srgbClr val="000000"/>
              </a:solidFill>
              <a:latin typeface="Century Gothic"/>
              <a:ea typeface="Century Gothic"/>
              <a:cs typeface="Century Gothic"/>
              <a:sym typeface="Century Gothic"/>
            </a:endParaRPr>
          </a:p>
        </p:txBody>
      </p:sp>
      <p:sp>
        <p:nvSpPr>
          <p:cNvPr id="599" name="Google Shape;599;p39"/>
          <p:cNvSpPr txBox="1"/>
          <p:nvPr/>
        </p:nvSpPr>
        <p:spPr>
          <a:xfrm>
            <a:off x="1091775" y="287961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fed</a:t>
            </a:r>
            <a:endParaRPr b="0" i="0" sz="1400" u="none" cap="none" strike="noStrike">
              <a:solidFill>
                <a:srgbClr val="000000"/>
              </a:solidFill>
              <a:latin typeface="Century Gothic"/>
              <a:ea typeface="Century Gothic"/>
              <a:cs typeface="Century Gothic"/>
              <a:sym typeface="Century Gothic"/>
            </a:endParaRPr>
          </a:p>
        </p:txBody>
      </p:sp>
      <p:sp>
        <p:nvSpPr>
          <p:cNvPr id="600" name="Google Shape;600;p39"/>
          <p:cNvSpPr txBox="1"/>
          <p:nvPr/>
        </p:nvSpPr>
        <p:spPr>
          <a:xfrm>
            <a:off x="5542612" y="285228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feed</a:t>
            </a:r>
            <a:endParaRPr b="0" i="0" sz="1400" u="none" cap="none" strike="noStrike">
              <a:solidFill>
                <a:srgbClr val="000000"/>
              </a:solidFill>
              <a:latin typeface="Century Gothic"/>
              <a:ea typeface="Century Gothic"/>
              <a:cs typeface="Century Gothic"/>
              <a:sym typeface="Century Gothic"/>
            </a:endParaRPr>
          </a:p>
        </p:txBody>
      </p:sp>
      <p:sp>
        <p:nvSpPr>
          <p:cNvPr id="601" name="Google Shape;601;p39"/>
          <p:cNvSpPr txBox="1"/>
          <p:nvPr/>
        </p:nvSpPr>
        <p:spPr>
          <a:xfrm>
            <a:off x="1091775" y="404687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bead</a:t>
            </a:r>
            <a:endParaRPr b="0" i="0" sz="1400" u="none" cap="none" strike="noStrike">
              <a:solidFill>
                <a:srgbClr val="000000"/>
              </a:solidFill>
              <a:latin typeface="Century Gothic"/>
              <a:ea typeface="Century Gothic"/>
              <a:cs typeface="Century Gothic"/>
              <a:sym typeface="Century Gothic"/>
            </a:endParaRPr>
          </a:p>
        </p:txBody>
      </p:sp>
      <p:sp>
        <p:nvSpPr>
          <p:cNvPr id="602" name="Google Shape;602;p39"/>
          <p:cNvSpPr txBox="1"/>
          <p:nvPr/>
        </p:nvSpPr>
        <p:spPr>
          <a:xfrm>
            <a:off x="5542612" y="404687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bed</a:t>
            </a:r>
            <a:endParaRPr b="0" i="0" sz="1400" u="none" cap="none" strike="noStrike">
              <a:solidFill>
                <a:srgbClr val="000000"/>
              </a:solidFill>
              <a:latin typeface="Century Gothic"/>
              <a:ea typeface="Century Gothic"/>
              <a:cs typeface="Century Gothic"/>
              <a:sym typeface="Century Gothic"/>
            </a:endParaRPr>
          </a:p>
        </p:txBody>
      </p:sp>
      <p:sp>
        <p:nvSpPr>
          <p:cNvPr id="603" name="Google Shape;603;p39"/>
          <p:cNvSpPr txBox="1"/>
          <p:nvPr/>
        </p:nvSpPr>
        <p:spPr>
          <a:xfrm>
            <a:off x="1091775" y="52690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bet</a:t>
            </a:r>
            <a:endParaRPr b="0" i="0" sz="1400" u="none" cap="none" strike="noStrike">
              <a:solidFill>
                <a:srgbClr val="000000"/>
              </a:solidFill>
              <a:latin typeface="Century Gothic"/>
              <a:ea typeface="Century Gothic"/>
              <a:cs typeface="Century Gothic"/>
              <a:sym typeface="Century Gothic"/>
            </a:endParaRPr>
          </a:p>
        </p:txBody>
      </p:sp>
      <p:sp>
        <p:nvSpPr>
          <p:cNvPr id="604" name="Google Shape;604;p39"/>
          <p:cNvSpPr txBox="1"/>
          <p:nvPr/>
        </p:nvSpPr>
        <p:spPr>
          <a:xfrm>
            <a:off x="5542612" y="528090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beat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descr="A picture containing clock&#10;&#10;Description automatically generated" id="610" name="Google Shape;610;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11" name="Google Shape;611;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12" name="Google Shape;612;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3" name="Google Shape;613;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614" name="Google Shape;614;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615" name="Google Shape;615;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210, 211</a:t>
            </a:r>
            <a:endParaRPr b="0" i="0" sz="1400" u="none" cap="none" strike="noStrike">
              <a:solidFill>
                <a:srgbClr val="000000"/>
              </a:solidFill>
              <a:latin typeface="Century Gothic"/>
              <a:ea typeface="Century Gothic"/>
              <a:cs typeface="Century Gothic"/>
              <a:sym typeface="Century Gothic"/>
            </a:endParaRPr>
          </a:p>
        </p:txBody>
      </p:sp>
      <p:sp>
        <p:nvSpPr>
          <p:cNvPr id="616" name="Google Shape;616;p40"/>
          <p:cNvSpPr txBox="1"/>
          <p:nvPr/>
        </p:nvSpPr>
        <p:spPr>
          <a:xfrm>
            <a:off x="871838" y="5127015"/>
            <a:ext cx="1004719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t>
            </a:r>
            <a:r>
              <a:rPr lang="en-US" sz="3200">
                <a:solidFill>
                  <a:schemeClr val="dk1"/>
                </a:solidFill>
                <a:latin typeface="Century Gothic"/>
                <a:ea typeface="Century Gothic"/>
                <a:cs typeface="Century Gothic"/>
                <a:sym typeface="Century Gothic"/>
              </a:rPr>
              <a:t>ages</a:t>
            </a:r>
            <a:r>
              <a:rPr b="0" i="0" lang="en-US" sz="3200" u="none" cap="none" strike="noStrike">
                <a:solidFill>
                  <a:schemeClr val="dk1"/>
                </a:solidFill>
                <a:latin typeface="Century Gothic"/>
                <a:ea typeface="Century Gothic"/>
                <a:cs typeface="Century Gothic"/>
                <a:sym typeface="Century Gothic"/>
              </a:rPr>
              <a:t> 210-211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activities. </a:t>
            </a:r>
            <a:endParaRPr b="0" i="0" sz="3200" u="none" cap="none" strike="noStrike">
              <a:solidFill>
                <a:schemeClr val="dk1"/>
              </a:solidFill>
              <a:latin typeface="Century Gothic"/>
              <a:ea typeface="Century Gothic"/>
              <a:cs typeface="Century Gothic"/>
              <a:sym typeface="Century Gothic"/>
            </a:endParaRPr>
          </a:p>
        </p:txBody>
      </p:sp>
      <p:pic>
        <p:nvPicPr>
          <p:cNvPr id="617" name="Google Shape;617;p40"/>
          <p:cNvPicPr preferRelativeResize="0"/>
          <p:nvPr/>
        </p:nvPicPr>
        <p:blipFill rotWithShape="1">
          <a:blip r:embed="rId6">
            <a:alphaModFix/>
          </a:blip>
          <a:srcRect b="0" l="592" r="592" t="0"/>
          <a:stretch/>
        </p:blipFill>
        <p:spPr>
          <a:xfrm>
            <a:off x="1036424" y="1220912"/>
            <a:ext cx="9012376" cy="37631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Across Texts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txBox="1"/>
          <p:nvPr/>
        </p:nvSpPr>
        <p:spPr>
          <a:xfrm>
            <a:off x="2557390" y="5394046"/>
            <a:ext cx="6676095"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Go back </a:t>
            </a:r>
            <a:r>
              <a:rPr b="0" i="0" lang="en-US" sz="2800" u="none" cap="none" strike="noStrike">
                <a:solidFill>
                  <a:schemeClr val="dk1"/>
                </a:solidFill>
                <a:latin typeface="Century Gothic"/>
                <a:ea typeface="Century Gothic"/>
                <a:cs typeface="Century Gothic"/>
                <a:sym typeface="Century Gothic"/>
              </a:rPr>
              <a:t>to each text and </a:t>
            </a:r>
            <a:r>
              <a:rPr b="1" i="0" lang="en-US" sz="2800" u="none" cap="none" strike="noStrike">
                <a:solidFill>
                  <a:schemeClr val="dk1"/>
                </a:solidFill>
                <a:latin typeface="Century Gothic"/>
                <a:ea typeface="Century Gothic"/>
                <a:cs typeface="Century Gothic"/>
                <a:sym typeface="Century Gothic"/>
              </a:rPr>
              <a:t>tell </a:t>
            </a:r>
            <a:r>
              <a:rPr b="0" i="0" lang="en-US" sz="2800" u="none" cap="none" strike="noStrike">
                <a:solidFill>
                  <a:schemeClr val="dk1"/>
                </a:solidFill>
                <a:latin typeface="Century Gothic"/>
                <a:ea typeface="Century Gothic"/>
                <a:cs typeface="Century Gothic"/>
                <a:sym typeface="Century Gothic"/>
              </a:rPr>
              <a:t>one thing you learned about the past.</a:t>
            </a:r>
            <a:endParaRPr b="0" i="0" sz="1400" u="none" cap="none" strike="noStrike">
              <a:solidFill>
                <a:srgbClr val="000000"/>
              </a:solidFill>
              <a:latin typeface="Century Gothic"/>
              <a:ea typeface="Century Gothic"/>
              <a:cs typeface="Century Gothic"/>
              <a:sym typeface="Century Gothic"/>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200, 201</a:t>
            </a:r>
            <a:endParaRPr b="0" i="0" sz="1400" u="none" cap="none" strike="noStrike">
              <a:solidFill>
                <a:srgbClr val="000000"/>
              </a:solidFill>
              <a:latin typeface="Century Gothic"/>
              <a:ea typeface="Century Gothic"/>
              <a:cs typeface="Century Gothic"/>
              <a:sym typeface="Century Gothic"/>
            </a:endParaRPr>
          </a:p>
        </p:txBody>
      </p:sp>
      <p:pic>
        <p:nvPicPr>
          <p:cNvPr id="125" name="Google Shape;125;p4"/>
          <p:cNvPicPr preferRelativeResize="0"/>
          <p:nvPr/>
        </p:nvPicPr>
        <p:blipFill rotWithShape="1">
          <a:blip r:embed="rId6">
            <a:alphaModFix/>
          </a:blip>
          <a:srcRect b="0" l="592" r="592" t="0"/>
          <a:stretch/>
        </p:blipFill>
        <p:spPr>
          <a:xfrm>
            <a:off x="1036424" y="1322650"/>
            <a:ext cx="9012376" cy="37631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descr="A picture containing clock&#10;&#10;Description automatically generated" id="623" name="Google Shape;623;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4" name="Google Shape;624;p4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5" name="Google Shape;625;p4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6" name="Google Shape;626;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7" name="Google Shape;627;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628" name="Google Shape;628;p41"/>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this</a:t>
            </a:r>
            <a:endParaRPr b="0" i="0" sz="1400" u="none" cap="none" strike="noStrike">
              <a:solidFill>
                <a:srgbClr val="000000"/>
              </a:solidFill>
              <a:latin typeface="Century Gothic"/>
              <a:ea typeface="Century Gothic"/>
              <a:cs typeface="Century Gothic"/>
              <a:sym typeface="Century Gothic"/>
            </a:endParaRPr>
          </a:p>
        </p:txBody>
      </p:sp>
      <p:sp>
        <p:nvSpPr>
          <p:cNvPr id="629" name="Google Shape;629;p41"/>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round</a:t>
            </a:r>
            <a:endParaRPr b="0" i="0" sz="1400" u="none" cap="none" strike="noStrike">
              <a:solidFill>
                <a:srgbClr val="000000"/>
              </a:solidFill>
              <a:latin typeface="Century Gothic"/>
              <a:ea typeface="Century Gothic"/>
              <a:cs typeface="Century Gothic"/>
              <a:sym typeface="Century Gothic"/>
            </a:endParaRPr>
          </a:p>
        </p:txBody>
      </p:sp>
      <p:sp>
        <p:nvSpPr>
          <p:cNvPr id="630" name="Google Shape;630;p41"/>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descr="A picture containing clock&#10;&#10;Description automatically generated" id="636" name="Google Shape;636;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7" name="Google Shape;637;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8" name="Google Shape;638;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9" name="Google Shape;639;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0" name="Google Shape;640;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641" name="Google Shape;641;p42"/>
          <p:cNvSpPr txBox="1"/>
          <p:nvPr/>
        </p:nvSpPr>
        <p:spPr>
          <a:xfrm>
            <a:off x="542051" y="1551138"/>
            <a:ext cx="10151400" cy="37557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5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I saw a small, black </a:t>
            </a:r>
            <a:r>
              <a:rPr b="1" i="0" lang="en-US" sz="2800" u="none" cap="none" strike="noStrike">
                <a:solidFill>
                  <a:schemeClr val="dk1"/>
                </a:solidFill>
                <a:latin typeface="Century Gothic"/>
                <a:ea typeface="Century Gothic"/>
                <a:cs typeface="Century Gothic"/>
                <a:sym typeface="Century Gothic"/>
              </a:rPr>
              <a:t>bug</a:t>
            </a:r>
            <a:r>
              <a:rPr b="0" i="0" lang="en-US" sz="2800" u="none" cap="none" strike="noStrike">
                <a:solidFill>
                  <a:schemeClr val="dk1"/>
                </a:solidFill>
                <a:latin typeface="Century Gothic"/>
                <a:ea typeface="Century Gothic"/>
                <a:cs typeface="Century Gothic"/>
                <a:sym typeface="Century Gothic"/>
              </a:rPr>
              <a:t>.  </a:t>
            </a:r>
            <a:endParaRPr>
              <a:latin typeface="Century Gothic"/>
              <a:ea typeface="Century Gothic"/>
              <a:cs typeface="Century Gothic"/>
              <a:sym typeface="Century Gothic"/>
            </a:endParaRPr>
          </a:p>
          <a:p>
            <a:pPr indent="-514350" lvl="0" marL="514350" marR="0" rtl="0" algn="l">
              <a:lnSpc>
                <a:spcPct val="15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There is a </a:t>
            </a:r>
            <a:r>
              <a:rPr b="1" i="0" lang="en-US" sz="2800" u="none" cap="none" strike="noStrike">
                <a:solidFill>
                  <a:schemeClr val="dk1"/>
                </a:solidFill>
                <a:latin typeface="Century Gothic"/>
                <a:ea typeface="Century Gothic"/>
                <a:cs typeface="Century Gothic"/>
                <a:sym typeface="Century Gothic"/>
              </a:rPr>
              <a:t>nut</a:t>
            </a:r>
            <a:r>
              <a:rPr b="0" i="0" lang="en-US" sz="2800" u="none" cap="none" strike="noStrike">
                <a:solidFill>
                  <a:schemeClr val="dk1"/>
                </a:solidFill>
                <a:latin typeface="Century Gothic"/>
                <a:ea typeface="Century Gothic"/>
                <a:cs typeface="Century Gothic"/>
                <a:sym typeface="Century Gothic"/>
              </a:rPr>
              <a:t> on that plant. </a:t>
            </a:r>
            <a:endParaRPr>
              <a:latin typeface="Century Gothic"/>
              <a:ea typeface="Century Gothic"/>
              <a:cs typeface="Century Gothic"/>
              <a:sym typeface="Century Gothic"/>
            </a:endParaRPr>
          </a:p>
          <a:p>
            <a:pPr indent="-514350" lvl="0" marL="514350" marR="0" rtl="0" algn="l">
              <a:lnSpc>
                <a:spcPct val="150000"/>
              </a:lnSpc>
              <a:spcBef>
                <a:spcPts val="0"/>
              </a:spcBef>
              <a:spcAft>
                <a:spcPts val="0"/>
              </a:spcAft>
              <a:buClr>
                <a:srgbClr val="000000"/>
              </a:buClr>
              <a:buSzPts val="2800"/>
              <a:buFont typeface="Calibri"/>
              <a:buAutoNum type="arabicPeriod"/>
            </a:pPr>
            <a:r>
              <a:rPr b="1" i="0" lang="en-US" sz="2800" u="none" cap="none" strike="noStrike">
                <a:solidFill>
                  <a:schemeClr val="dk1"/>
                </a:solidFill>
                <a:latin typeface="Century Gothic"/>
                <a:ea typeface="Century Gothic"/>
                <a:cs typeface="Century Gothic"/>
                <a:sym typeface="Century Gothic"/>
              </a:rPr>
              <a:t>May</a:t>
            </a:r>
            <a:r>
              <a:rPr b="0" i="0" lang="en-US" sz="2800" u="none" cap="none" strike="noStrike">
                <a:solidFill>
                  <a:schemeClr val="dk1"/>
                </a:solidFill>
                <a:latin typeface="Century Gothic"/>
                <a:ea typeface="Century Gothic"/>
                <a:cs typeface="Century Gothic"/>
                <a:sym typeface="Century Gothic"/>
              </a:rPr>
              <a:t> I help you with that</a:t>
            </a:r>
            <a:r>
              <a:rPr i="0" lang="en-US" sz="2800" u="none" cap="none" strike="noStrike">
                <a:solidFill>
                  <a:schemeClr val="dk1"/>
                </a:solidFill>
              </a:rPr>
              <a:t>?</a:t>
            </a:r>
            <a:r>
              <a:rPr b="0" i="0" lang="en-US" sz="2800" u="none" cap="none" strike="noStrike">
                <a:solidFill>
                  <a:schemeClr val="dk1"/>
                </a:solidFill>
                <a:latin typeface="Century Gothic"/>
                <a:ea typeface="Century Gothic"/>
                <a:cs typeface="Century Gothic"/>
                <a:sym typeface="Century Gothic"/>
              </a:rPr>
              <a:t> </a:t>
            </a:r>
            <a:endParaRPr>
              <a:latin typeface="Century Gothic"/>
              <a:ea typeface="Century Gothic"/>
              <a:cs typeface="Century Gothic"/>
              <a:sym typeface="Century Gothic"/>
            </a:endParaRPr>
          </a:p>
          <a:p>
            <a:pPr indent="-514350" lvl="0" marL="514350" marR="0" rtl="0" algn="l">
              <a:lnSpc>
                <a:spcPct val="15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She gave his sleeve a </a:t>
            </a:r>
            <a:r>
              <a:rPr b="1" i="0" lang="en-US" sz="2800" u="none" cap="none" strike="noStrike">
                <a:solidFill>
                  <a:schemeClr val="dk1"/>
                </a:solidFill>
                <a:latin typeface="Century Gothic"/>
                <a:ea typeface="Century Gothic"/>
                <a:cs typeface="Century Gothic"/>
                <a:sym typeface="Century Gothic"/>
              </a:rPr>
              <a:t>tug</a:t>
            </a:r>
            <a:r>
              <a:rPr b="0" i="0" lang="en-US" sz="2800" u="none" cap="none" strike="noStrike">
                <a:solidFill>
                  <a:schemeClr val="dk1"/>
                </a:solidFill>
                <a:latin typeface="Century Gothic"/>
                <a:ea typeface="Century Gothic"/>
                <a:cs typeface="Century Gothic"/>
                <a:sym typeface="Century Gothic"/>
              </a:rPr>
              <a:t>. </a:t>
            </a:r>
            <a:endParaRPr>
              <a:latin typeface="Century Gothic"/>
              <a:ea typeface="Century Gothic"/>
              <a:cs typeface="Century Gothic"/>
              <a:sym typeface="Century Gothic"/>
            </a:endParaRPr>
          </a:p>
          <a:p>
            <a:pPr indent="-514350" lvl="0" marL="514350" marR="0" rtl="0" algn="l">
              <a:lnSpc>
                <a:spcPct val="150000"/>
              </a:lnSpc>
              <a:spcBef>
                <a:spcPts val="0"/>
              </a:spcBef>
              <a:spcAft>
                <a:spcPts val="0"/>
              </a:spcAft>
              <a:buClr>
                <a:srgbClr val="000000"/>
              </a:buClr>
              <a:buSzPts val="2800"/>
              <a:buFont typeface="Calibri"/>
              <a:buAutoNum type="arabicPeriod"/>
            </a:pPr>
            <a:r>
              <a:rPr b="1" i="0" lang="en-US" sz="2800" u="none" cap="none" strike="noStrike">
                <a:solidFill>
                  <a:schemeClr val="dk1"/>
                </a:solidFill>
                <a:latin typeface="Century Gothic"/>
                <a:ea typeface="Century Gothic"/>
                <a:cs typeface="Century Gothic"/>
                <a:sym typeface="Century Gothic"/>
              </a:rPr>
              <a:t>This</a:t>
            </a:r>
            <a:r>
              <a:rPr b="0" i="0" lang="en-US" sz="2800" u="none" cap="none" strike="noStrike">
                <a:solidFill>
                  <a:schemeClr val="dk1"/>
                </a:solidFill>
                <a:latin typeface="Century Gothic"/>
                <a:ea typeface="Century Gothic"/>
                <a:cs typeface="Century Gothic"/>
                <a:sym typeface="Century Gothic"/>
              </a:rPr>
              <a:t> is my bedroom.</a:t>
            </a:r>
            <a:endParaRPr>
              <a:latin typeface="Century Gothic"/>
              <a:ea typeface="Century Gothic"/>
              <a:cs typeface="Century Gothic"/>
              <a:sym typeface="Century Gothic"/>
            </a:endParaRPr>
          </a:p>
          <a:p>
            <a:pPr indent="-514350" lvl="0" marL="514350" marR="0" rtl="0" algn="l">
              <a:lnSpc>
                <a:spcPct val="15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The </a:t>
            </a:r>
            <a:r>
              <a:rPr b="1" i="0" lang="en-US" sz="2800" u="none" cap="none" strike="noStrike">
                <a:solidFill>
                  <a:schemeClr val="dk1"/>
                </a:solidFill>
                <a:latin typeface="Century Gothic"/>
                <a:ea typeface="Century Gothic"/>
                <a:cs typeface="Century Gothic"/>
                <a:sym typeface="Century Gothic"/>
              </a:rPr>
              <a:t>sun</a:t>
            </a:r>
            <a:r>
              <a:rPr b="0" i="0" lang="en-US" sz="2800" u="none" cap="none" strike="noStrike">
                <a:solidFill>
                  <a:schemeClr val="dk1"/>
                </a:solidFill>
                <a:latin typeface="Century Gothic"/>
                <a:ea typeface="Century Gothic"/>
                <a:cs typeface="Century Gothic"/>
                <a:sym typeface="Century Gothic"/>
              </a:rPr>
              <a:t> looks big today.</a:t>
            </a:r>
            <a:endParaRPr b="0" i="0" sz="2800" u="none" cap="none" strike="noStrike">
              <a:solidFill>
                <a:schemeClr val="dk1"/>
              </a:solidFill>
              <a:latin typeface="Century Gothic"/>
              <a:ea typeface="Century Gothic"/>
              <a:cs typeface="Century Gothic"/>
              <a:sym typeface="Century Gothic"/>
            </a:endParaRPr>
          </a:p>
        </p:txBody>
      </p:sp>
      <p:sp>
        <p:nvSpPr>
          <p:cNvPr id="642" name="Google Shape;642;p42"/>
          <p:cNvSpPr/>
          <p:nvPr/>
        </p:nvSpPr>
        <p:spPr>
          <a:xfrm>
            <a:off x="2763447" y="2284233"/>
            <a:ext cx="644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3" name="Google Shape;643;p42"/>
          <p:cNvSpPr/>
          <p:nvPr/>
        </p:nvSpPr>
        <p:spPr>
          <a:xfrm>
            <a:off x="4537776" y="1620741"/>
            <a:ext cx="779400" cy="46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4" name="Google Shape;644;p42"/>
          <p:cNvSpPr/>
          <p:nvPr/>
        </p:nvSpPr>
        <p:spPr>
          <a:xfrm>
            <a:off x="1097055" y="2889594"/>
            <a:ext cx="834300" cy="46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5" name="Google Shape;645;p42"/>
          <p:cNvSpPr/>
          <p:nvPr/>
        </p:nvSpPr>
        <p:spPr>
          <a:xfrm>
            <a:off x="4841891" y="3516607"/>
            <a:ext cx="826200" cy="46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6" name="Google Shape;646;p42"/>
          <p:cNvSpPr/>
          <p:nvPr/>
        </p:nvSpPr>
        <p:spPr>
          <a:xfrm>
            <a:off x="1782666" y="4803764"/>
            <a:ext cx="723900" cy="503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7" name="Google Shape;647;p42"/>
          <p:cNvSpPr/>
          <p:nvPr/>
        </p:nvSpPr>
        <p:spPr>
          <a:xfrm>
            <a:off x="993676" y="4161419"/>
            <a:ext cx="789000" cy="45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descr="A picture containing clock&#10;&#10;Description automatically generated" id="653" name="Google Shape;653;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4" name="Google Shape;654;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5" name="Google Shape;655;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6" name="Google Shape;656;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7" name="Google Shape;657;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Celebrate and Reflect</a:t>
            </a:r>
            <a:endParaRPr b="0" i="0" sz="1400" u="none" cap="none" strike="noStrike">
              <a:solidFill>
                <a:srgbClr val="000000"/>
              </a:solidFill>
              <a:latin typeface="Century Gothic"/>
              <a:ea typeface="Century Gothic"/>
              <a:cs typeface="Century Gothic"/>
              <a:sym typeface="Century Gothic"/>
            </a:endParaRPr>
          </a:p>
        </p:txBody>
      </p:sp>
      <p:sp>
        <p:nvSpPr>
          <p:cNvPr id="658" name="Google Shape;658;p43"/>
          <p:cNvSpPr txBox="1"/>
          <p:nvPr/>
        </p:nvSpPr>
        <p:spPr>
          <a:xfrm>
            <a:off x="6282125" y="3289625"/>
            <a:ext cx="45906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Share </a:t>
            </a:r>
            <a:r>
              <a:rPr b="0" i="0" lang="en-US" sz="2800" u="none" cap="none" strike="noStrike">
                <a:solidFill>
                  <a:schemeClr val="dk1"/>
                </a:solidFill>
                <a:latin typeface="Century Gothic"/>
                <a:ea typeface="Century Gothic"/>
                <a:cs typeface="Century Gothic"/>
                <a:sym typeface="Century Gothic"/>
              </a:rPr>
              <a:t>your research project with your classmates as you follow the rules for speaking and listening.</a:t>
            </a:r>
            <a:endParaRPr b="0" i="0" sz="2800" u="none" cap="none" strike="noStrike">
              <a:solidFill>
                <a:srgbClr val="000000"/>
              </a:solidFill>
              <a:latin typeface="Arial"/>
              <a:ea typeface="Arial"/>
              <a:cs typeface="Arial"/>
              <a:sym typeface="Arial"/>
            </a:endParaRPr>
          </a:p>
        </p:txBody>
      </p:sp>
      <p:sp>
        <p:nvSpPr>
          <p:cNvPr id="659" name="Google Shape;659;p43"/>
          <p:cNvSpPr txBox="1"/>
          <p:nvPr/>
        </p:nvSpPr>
        <p:spPr>
          <a:xfrm>
            <a:off x="6192226" y="2000225"/>
            <a:ext cx="546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a:t>
            </a:r>
            <a:r>
              <a:rPr b="0" i="0" lang="en-US" sz="2800" u="none" cap="none" strike="noStrike">
                <a:solidFill>
                  <a:schemeClr val="dk1"/>
                </a:solidFill>
                <a:latin typeface="Century Gothic"/>
                <a:ea typeface="Century Gothic"/>
                <a:cs typeface="Century Gothic"/>
                <a:sym typeface="Century Gothic"/>
              </a:rPr>
              <a:t> 218 in your Student Interactive.</a:t>
            </a:r>
            <a:endParaRPr b="0" i="0" sz="28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660" name="Google Shape;660;p43"/>
          <p:cNvPicPr preferRelativeResize="0"/>
          <p:nvPr/>
        </p:nvPicPr>
        <p:blipFill rotWithShape="1">
          <a:blip r:embed="rId6">
            <a:alphaModFix/>
          </a:blip>
          <a:srcRect b="0" l="0" r="0" t="0"/>
          <a:stretch/>
        </p:blipFill>
        <p:spPr>
          <a:xfrm>
            <a:off x="6192219" y="1278399"/>
            <a:ext cx="2838445" cy="671693"/>
          </a:xfrm>
          <a:prstGeom prst="rect">
            <a:avLst/>
          </a:prstGeom>
          <a:noFill/>
          <a:ln>
            <a:noFill/>
          </a:ln>
        </p:spPr>
      </p:pic>
      <p:pic>
        <p:nvPicPr>
          <p:cNvPr id="661" name="Google Shape;661;p43"/>
          <p:cNvPicPr preferRelativeResize="0"/>
          <p:nvPr/>
        </p:nvPicPr>
        <p:blipFill rotWithShape="1">
          <a:blip r:embed="rId7">
            <a:alphaModFix/>
          </a:blip>
          <a:srcRect b="0" l="0" r="0" t="0"/>
          <a:stretch/>
        </p:blipFill>
        <p:spPr>
          <a:xfrm>
            <a:off x="819040" y="1454301"/>
            <a:ext cx="4991357" cy="41404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62" name="Google Shape;662;p4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descr="A picture containing clock&#10;&#10;Description automatically generated" id="668" name="Google Shape;668;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9" name="Google Shape;669;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0" name="Google Shape;670;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1" name="Google Shape;671;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2" name="Google Shape;672;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Celebrate and Reflect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font, graphics, graphic design, magenta&#10;&#10;Description automatically generated" id="673" name="Google Shape;673;p44"/>
          <p:cNvPicPr preferRelativeResize="0"/>
          <p:nvPr/>
        </p:nvPicPr>
        <p:blipFill rotWithShape="1">
          <a:blip r:embed="rId6">
            <a:alphaModFix/>
          </a:blip>
          <a:srcRect b="0" l="0" r="0" t="0"/>
          <a:stretch/>
        </p:blipFill>
        <p:spPr>
          <a:xfrm>
            <a:off x="7815409" y="2034595"/>
            <a:ext cx="2016766" cy="728906"/>
          </a:xfrm>
          <a:prstGeom prst="rect">
            <a:avLst/>
          </a:prstGeom>
          <a:noFill/>
          <a:ln>
            <a:noFill/>
          </a:ln>
        </p:spPr>
      </p:pic>
      <p:sp>
        <p:nvSpPr>
          <p:cNvPr id="674" name="Google Shape;674;p44"/>
          <p:cNvSpPr txBox="1"/>
          <p:nvPr/>
        </p:nvSpPr>
        <p:spPr>
          <a:xfrm>
            <a:off x="7451300" y="2952925"/>
            <a:ext cx="46452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1800" u="none" cap="none" strike="noStrike">
              <a:solidFill>
                <a:srgbClr val="000000"/>
              </a:solidFill>
              <a:latin typeface="Arial"/>
              <a:ea typeface="Arial"/>
              <a:cs typeface="Arial"/>
              <a:sym typeface="Arial"/>
            </a:endParaRPr>
          </a:p>
        </p:txBody>
      </p:sp>
      <p:pic>
        <p:nvPicPr>
          <p:cNvPr id="675" name="Google Shape;675;p44"/>
          <p:cNvPicPr preferRelativeResize="0"/>
          <p:nvPr/>
        </p:nvPicPr>
        <p:blipFill rotWithShape="1">
          <a:blip r:embed="rId7">
            <a:alphaModFix/>
          </a:blip>
          <a:srcRect b="0" l="0" r="0" t="0"/>
          <a:stretch/>
        </p:blipFill>
        <p:spPr>
          <a:xfrm>
            <a:off x="502724" y="2205699"/>
            <a:ext cx="6658305" cy="26376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76" name="Google Shape;676;p4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A picture containing clock&#10;&#10;Description automatically generated" id="682" name="Google Shape;682;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3" name="Google Shape;683;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4" name="Google Shape;684;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5" name="Google Shape;685;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6" name="Google Shape;686;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on the Unit</a:t>
            </a:r>
            <a:endParaRPr b="0" i="0" sz="1400" u="none" cap="none" strike="noStrike">
              <a:solidFill>
                <a:srgbClr val="000000"/>
              </a:solidFill>
              <a:latin typeface="Century Gothic"/>
              <a:ea typeface="Century Gothic"/>
              <a:cs typeface="Century Gothic"/>
              <a:sym typeface="Century Gothic"/>
            </a:endParaRPr>
          </a:p>
        </p:txBody>
      </p:sp>
      <p:sp>
        <p:nvSpPr>
          <p:cNvPr id="687" name="Google Shape;687;p45"/>
          <p:cNvSpPr txBox="1"/>
          <p:nvPr/>
        </p:nvSpPr>
        <p:spPr>
          <a:xfrm>
            <a:off x="7362068" y="2473538"/>
            <a:ext cx="3854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activities.</a:t>
            </a:r>
            <a:endParaRPr b="0" i="0" sz="1800" u="none" cap="none" strike="noStrike">
              <a:solidFill>
                <a:srgbClr val="000000"/>
              </a:solidFill>
              <a:latin typeface="Arial"/>
              <a:ea typeface="Arial"/>
              <a:cs typeface="Arial"/>
              <a:sym typeface="Arial"/>
            </a:endParaRPr>
          </a:p>
        </p:txBody>
      </p:sp>
      <p:pic>
        <p:nvPicPr>
          <p:cNvPr id="688" name="Google Shape;688;p45"/>
          <p:cNvPicPr preferRelativeResize="0"/>
          <p:nvPr/>
        </p:nvPicPr>
        <p:blipFill rotWithShape="1">
          <a:blip r:embed="rId6">
            <a:alphaModFix/>
          </a:blip>
          <a:srcRect b="0" l="0" r="0" t="0"/>
          <a:stretch/>
        </p:blipFill>
        <p:spPr>
          <a:xfrm>
            <a:off x="891154" y="1396921"/>
            <a:ext cx="5520266" cy="45849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89" name="Google Shape;689;p45"/>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46"/>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96" name="Google Shape;696;p46"/>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697" name="Google Shape;697;p46"/>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98" name="Google Shape;698;p46"/>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699" name="Google Shape;699;p46"/>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700" name="Google Shape;700;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1" name="Google Shape;701;p46"/>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Kindergarten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2" name="Google Shape;132;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3" name="Google Shape;133;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4" name="Google Shape;134;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5" name="Google Shape;135;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Across Texts</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5"/>
          <p:cNvSpPr txBox="1"/>
          <p:nvPr/>
        </p:nvSpPr>
        <p:spPr>
          <a:xfrm>
            <a:off x="2621845" y="5289311"/>
            <a:ext cx="3669000"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Think </a:t>
            </a:r>
            <a:r>
              <a:rPr b="0" i="0" lang="en-US" sz="2800" u="none" cap="none" strike="noStrike">
                <a:solidFill>
                  <a:schemeClr val="dk1"/>
                </a:solidFill>
                <a:latin typeface="Century Gothic"/>
                <a:ea typeface="Century Gothic"/>
                <a:cs typeface="Century Gothic"/>
                <a:sym typeface="Century Gothic"/>
              </a:rPr>
              <a:t>about</a:t>
            </a:r>
            <a:r>
              <a:rPr b="1" i="0" lang="en-US" sz="2800" u="none" cap="none" strike="noStrike">
                <a:solidFill>
                  <a:schemeClr val="dk1"/>
                </a:solidFill>
                <a:latin typeface="Century Gothic"/>
                <a:ea typeface="Century Gothic"/>
                <a:cs typeface="Century Gothic"/>
                <a:sym typeface="Century Gothic"/>
              </a:rPr>
              <a:t> </a:t>
            </a:r>
            <a:r>
              <a:rPr b="0" i="0" lang="en-US" sz="2800" u="none" cap="none" strike="noStrike">
                <a:solidFill>
                  <a:schemeClr val="dk1"/>
                </a:solidFill>
                <a:latin typeface="Century Gothic"/>
                <a:ea typeface="Century Gothic"/>
                <a:cs typeface="Century Gothic"/>
                <a:sym typeface="Century Gothic"/>
              </a:rPr>
              <a:t>what we can learn from the past.</a:t>
            </a:r>
            <a:endParaRPr b="0" i="0" sz="1400" u="none" cap="none" strike="noStrike">
              <a:solidFill>
                <a:srgbClr val="000000"/>
              </a:solidFill>
              <a:latin typeface="Arial"/>
              <a:ea typeface="Arial"/>
              <a:cs typeface="Arial"/>
              <a:sym typeface="Arial"/>
            </a:endParaRPr>
          </a:p>
        </p:txBody>
      </p:sp>
      <p:sp>
        <p:nvSpPr>
          <p:cNvPr id="137" name="Google Shape;137;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200, 201</a:t>
            </a:r>
            <a:endParaRPr b="0" i="0" sz="1400" u="none" cap="none" strike="noStrike">
              <a:solidFill>
                <a:srgbClr val="000000"/>
              </a:solidFill>
              <a:latin typeface="Century Gothic"/>
              <a:ea typeface="Century Gothic"/>
              <a:cs typeface="Century Gothic"/>
              <a:sym typeface="Century Gothic"/>
            </a:endParaRPr>
          </a:p>
        </p:txBody>
      </p:sp>
      <p:sp>
        <p:nvSpPr>
          <p:cNvPr id="138" name="Google Shape;138;p5"/>
          <p:cNvSpPr txBox="1"/>
          <p:nvPr/>
        </p:nvSpPr>
        <p:spPr>
          <a:xfrm>
            <a:off x="6233321" y="5289311"/>
            <a:ext cx="36690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or draw </a:t>
            </a:r>
            <a:r>
              <a:rPr b="0" i="0" lang="en-US" sz="2800" u="none" cap="none" strike="noStrike">
                <a:solidFill>
                  <a:schemeClr val="dk1"/>
                </a:solidFill>
                <a:latin typeface="Century Gothic"/>
                <a:ea typeface="Century Gothic"/>
                <a:cs typeface="Century Gothic"/>
                <a:sym typeface="Century Gothic"/>
              </a:rPr>
              <a:t>your response.</a:t>
            </a:r>
            <a:endParaRPr b="0" i="0" sz="1400" u="none" cap="none" strike="noStrike">
              <a:solidFill>
                <a:srgbClr val="000000"/>
              </a:solidFill>
              <a:latin typeface="Arial"/>
              <a:ea typeface="Arial"/>
              <a:cs typeface="Arial"/>
              <a:sym typeface="Arial"/>
            </a:endParaRPr>
          </a:p>
        </p:txBody>
      </p:sp>
      <p:pic>
        <p:nvPicPr>
          <p:cNvPr descr="A picture containing font, graphics, graphic design, magenta&#10;&#10;Description automatically generated" id="139" name="Google Shape;139;p5"/>
          <p:cNvPicPr preferRelativeResize="0"/>
          <p:nvPr/>
        </p:nvPicPr>
        <p:blipFill rotWithShape="1">
          <a:blip r:embed="rId6">
            <a:alphaModFix/>
          </a:blip>
          <a:srcRect b="0" l="0" r="0" t="0"/>
          <a:stretch/>
        </p:blipFill>
        <p:spPr>
          <a:xfrm>
            <a:off x="591588" y="5245935"/>
            <a:ext cx="2016763" cy="728905"/>
          </a:xfrm>
          <a:prstGeom prst="rect">
            <a:avLst/>
          </a:prstGeom>
          <a:noFill/>
          <a:ln>
            <a:noFill/>
          </a:ln>
        </p:spPr>
      </p:pic>
      <p:pic>
        <p:nvPicPr>
          <p:cNvPr id="140" name="Google Shape;140;p5"/>
          <p:cNvPicPr preferRelativeResize="0"/>
          <p:nvPr/>
        </p:nvPicPr>
        <p:blipFill rotWithShape="1">
          <a:blip r:embed="rId7">
            <a:alphaModFix/>
          </a:blip>
          <a:srcRect b="0" l="592" r="592" t="0"/>
          <a:stretch/>
        </p:blipFill>
        <p:spPr>
          <a:xfrm>
            <a:off x="1036424" y="1322650"/>
            <a:ext cx="9012376" cy="37631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A picture containing clock&#10;&#10;Description automatically generated" id="146" name="Google Shape;146;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7" name="Google Shape;147;p6"/>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8" name="Google Shape;148;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9" name="Google Shape;149;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50" name="Google Shape;150;p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202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1" name="Google Shape;151;p6"/>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52" name="Google Shape;152;p6"/>
          <p:cNvPicPr preferRelativeResize="0"/>
          <p:nvPr/>
        </p:nvPicPr>
        <p:blipFill rotWithShape="1">
          <a:blip r:embed="rId6">
            <a:alphaModFix/>
          </a:blip>
          <a:srcRect b="0" l="0" r="0" t="0"/>
          <a:stretch/>
        </p:blipFill>
        <p:spPr>
          <a:xfrm>
            <a:off x="1876002" y="1419793"/>
            <a:ext cx="3390956" cy="47379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53" name="Google Shape;153;p6"/>
          <p:cNvPicPr preferRelativeResize="0"/>
          <p:nvPr/>
        </p:nvPicPr>
        <p:blipFill rotWithShape="1">
          <a:blip r:embed="rId7">
            <a:alphaModFix/>
          </a:blip>
          <a:srcRect b="0" l="0" r="0" t="0"/>
          <a:stretch/>
        </p:blipFill>
        <p:spPr>
          <a:xfrm>
            <a:off x="6198825" y="1403749"/>
            <a:ext cx="3390956" cy="47700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A picture containing clock&#10;&#10;Description automatically generated" id="159" name="Google Shape;159;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0" name="Google Shape;160;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1" name="Google Shape;161;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2" name="Google Shape;162;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63" name="Google Shape;163;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202</a:t>
            </a:r>
            <a:endParaRPr b="0" i="0" sz="1400" u="none" cap="none" strike="noStrike">
              <a:solidFill>
                <a:srgbClr val="000000"/>
              </a:solidFill>
              <a:latin typeface="Century Gothic"/>
              <a:ea typeface="Century Gothic"/>
              <a:cs typeface="Century Gothic"/>
              <a:sym typeface="Century Gothic"/>
            </a:endParaRPr>
          </a:p>
        </p:txBody>
      </p:sp>
      <p:sp>
        <p:nvSpPr>
          <p:cNvPr id="164" name="Google Shape;164;p7"/>
          <p:cNvSpPr txBox="1"/>
          <p:nvPr/>
        </p:nvSpPr>
        <p:spPr>
          <a:xfrm>
            <a:off x="5265387" y="2208628"/>
            <a:ext cx="2255863" cy="28007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hose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box</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165" name="Google Shape;165;p7"/>
          <p:cNvSpPr txBox="1"/>
          <p:nvPr/>
        </p:nvSpPr>
        <p:spPr>
          <a:xfrm>
            <a:off x="7615046" y="2544032"/>
            <a:ext cx="419797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and write the words on page 202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66" name="Google Shape;166;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67" name="Google Shape;167;p7"/>
          <p:cNvPicPr preferRelativeResize="0"/>
          <p:nvPr/>
        </p:nvPicPr>
        <p:blipFill rotWithShape="1">
          <a:blip r:embed="rId6">
            <a:alphaModFix/>
          </a:blip>
          <a:srcRect b="0" l="0" r="0" t="0"/>
          <a:stretch/>
        </p:blipFill>
        <p:spPr>
          <a:xfrm>
            <a:off x="593285" y="1159009"/>
            <a:ext cx="2284989" cy="32386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68" name="Google Shape;168;p7"/>
          <p:cNvPicPr preferRelativeResize="0"/>
          <p:nvPr/>
        </p:nvPicPr>
        <p:blipFill rotWithShape="1">
          <a:blip r:embed="rId7">
            <a:alphaModFix/>
          </a:blip>
          <a:srcRect b="0" l="0" r="0" t="0"/>
          <a:stretch/>
        </p:blipFill>
        <p:spPr>
          <a:xfrm>
            <a:off x="2599564" y="3291720"/>
            <a:ext cx="2279767" cy="3238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descr="A picture containing clock&#10;&#10;Description automatically generated" id="174" name="Google Shape;174;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5" name="Google Shape;175;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6" name="Google Shape;176;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7" name="Google Shape;177;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8" name="Google Shape;178;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79" name="Google Shape;179;p8"/>
          <p:cNvSpPr txBox="1"/>
          <p:nvPr/>
        </p:nvSpPr>
        <p:spPr>
          <a:xfrm>
            <a:off x="907076" y="295641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this</a:t>
            </a:r>
            <a:endParaRPr b="0" i="0" sz="1400" u="none" cap="none" strike="noStrike">
              <a:solidFill>
                <a:srgbClr val="000000"/>
              </a:solidFill>
              <a:latin typeface="Century Gothic"/>
              <a:ea typeface="Century Gothic"/>
              <a:cs typeface="Century Gothic"/>
              <a:sym typeface="Century Gothic"/>
            </a:endParaRPr>
          </a:p>
        </p:txBody>
      </p:sp>
      <p:sp>
        <p:nvSpPr>
          <p:cNvPr id="180" name="Google Shape;180;p8"/>
          <p:cNvSpPr txBox="1"/>
          <p:nvPr/>
        </p:nvSpPr>
        <p:spPr>
          <a:xfrm>
            <a:off x="4495801" y="295641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round</a:t>
            </a:r>
            <a:endParaRPr b="0" i="0" sz="1400" u="none" cap="none" strike="noStrike">
              <a:solidFill>
                <a:srgbClr val="000000"/>
              </a:solidFill>
              <a:latin typeface="Century Gothic"/>
              <a:ea typeface="Century Gothic"/>
              <a:cs typeface="Century Gothic"/>
              <a:sym typeface="Century Gothic"/>
            </a:endParaRPr>
          </a:p>
        </p:txBody>
      </p:sp>
      <p:sp>
        <p:nvSpPr>
          <p:cNvPr id="181" name="Google Shape;181;p8"/>
          <p:cNvSpPr txBox="1"/>
          <p:nvPr/>
        </p:nvSpPr>
        <p:spPr>
          <a:xfrm>
            <a:off x="8002497" y="295002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A picture containing clock&#10;&#10;Description automatically generated" id="187" name="Google Shape;187;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8" name="Google Shape;188;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9" name="Google Shape;189;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0" name="Google Shape;190;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1" name="Google Shape;191;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92" name="Google Shape;192;p9"/>
          <p:cNvSpPr txBox="1"/>
          <p:nvPr/>
        </p:nvSpPr>
        <p:spPr>
          <a:xfrm>
            <a:off x="542051" y="1310288"/>
            <a:ext cx="10151400" cy="4956300"/>
          </a:xfrm>
          <a:prstGeom prst="rect">
            <a:avLst/>
          </a:prstGeom>
          <a:noFill/>
          <a:ln>
            <a:noFill/>
          </a:ln>
        </p:spPr>
        <p:txBody>
          <a:bodyPr anchorCtr="0" anchor="t" bIns="45700" lIns="91425" spcFirstLastPara="1" rIns="91425" wrap="square" tIns="45700">
            <a:spAutoFit/>
          </a:bodyPr>
          <a:lstStyle/>
          <a:p>
            <a:pPr indent="-539750" lvl="0" marL="514350" marR="0" rtl="0" algn="l">
              <a:lnSpc>
                <a:spcPct val="150000"/>
              </a:lnSpc>
              <a:spcBef>
                <a:spcPts val="0"/>
              </a:spcBef>
              <a:spcAft>
                <a:spcPts val="0"/>
              </a:spcAft>
              <a:buClr>
                <a:srgbClr val="000000"/>
              </a:buClr>
              <a:buSzPts val="3200"/>
              <a:buFont typeface="Century Gothic"/>
              <a:buAutoNum type="arabicPeriod"/>
            </a:pPr>
            <a:r>
              <a:rPr b="0" i="0" lang="en-US" sz="3200" u="none" cap="none" strike="noStrike">
                <a:solidFill>
                  <a:schemeClr val="dk1"/>
                </a:solidFill>
                <a:latin typeface="Century Gothic"/>
                <a:ea typeface="Century Gothic"/>
                <a:cs typeface="Century Gothic"/>
                <a:sym typeface="Century Gothic"/>
              </a:rPr>
              <a:t>I </a:t>
            </a:r>
            <a:r>
              <a:rPr b="1" i="0" lang="en-US" sz="3200" u="none" cap="none" strike="noStrike">
                <a:solidFill>
                  <a:schemeClr val="dk1"/>
                </a:solidFill>
                <a:latin typeface="Century Gothic"/>
                <a:ea typeface="Century Gothic"/>
                <a:cs typeface="Century Gothic"/>
                <a:sym typeface="Century Gothic"/>
              </a:rPr>
              <a:t>tug</a:t>
            </a:r>
            <a:r>
              <a:rPr b="0" i="0" lang="en-US" sz="3200" u="none" cap="none" strike="noStrike">
                <a:solidFill>
                  <a:schemeClr val="dk1"/>
                </a:solidFill>
                <a:latin typeface="Century Gothic"/>
                <a:ea typeface="Century Gothic"/>
                <a:cs typeface="Century Gothic"/>
                <a:sym typeface="Century Gothic"/>
              </a:rPr>
              <a:t> on the rope.</a:t>
            </a:r>
            <a:endParaRPr sz="3200">
              <a:latin typeface="Century Gothic"/>
              <a:ea typeface="Century Gothic"/>
              <a:cs typeface="Century Gothic"/>
              <a:sym typeface="Century Gothic"/>
            </a:endParaRPr>
          </a:p>
          <a:p>
            <a:pPr indent="-539750" lvl="0" marL="514350" marR="0" rtl="0" algn="l">
              <a:lnSpc>
                <a:spcPct val="150000"/>
              </a:lnSpc>
              <a:spcBef>
                <a:spcPts val="0"/>
              </a:spcBef>
              <a:spcAft>
                <a:spcPts val="0"/>
              </a:spcAft>
              <a:buClr>
                <a:srgbClr val="000000"/>
              </a:buClr>
              <a:buSzPts val="3200"/>
              <a:buFont typeface="Century Gothic"/>
              <a:buAutoNum type="arabicPeriod"/>
            </a:pPr>
            <a:r>
              <a:rPr b="0" i="0" lang="en-US" sz="3200" u="none" cap="none" strike="noStrike">
                <a:solidFill>
                  <a:schemeClr val="dk1"/>
                </a:solidFill>
                <a:latin typeface="Century Gothic"/>
                <a:ea typeface="Century Gothic"/>
                <a:cs typeface="Century Gothic"/>
                <a:sym typeface="Century Gothic"/>
              </a:rPr>
              <a:t>Where is the </a:t>
            </a:r>
            <a:r>
              <a:rPr b="1" i="0" lang="en-US" sz="3200" u="none" cap="none" strike="noStrike">
                <a:solidFill>
                  <a:schemeClr val="dk1"/>
                </a:solidFill>
                <a:latin typeface="Century Gothic"/>
                <a:ea typeface="Century Gothic"/>
                <a:cs typeface="Century Gothic"/>
                <a:sym typeface="Century Gothic"/>
              </a:rPr>
              <a:t>sun</a:t>
            </a:r>
            <a:r>
              <a:rPr b="0" i="0" lang="en-US" sz="3200" u="none" cap="none" strike="noStrike">
                <a:solidFill>
                  <a:schemeClr val="dk1"/>
                </a:solidFill>
                <a:latin typeface="Arial"/>
                <a:ea typeface="Arial"/>
                <a:cs typeface="Arial"/>
                <a:sym typeface="Arial"/>
              </a:rPr>
              <a:t>?</a:t>
            </a:r>
            <a:endParaRPr sz="3200"/>
          </a:p>
          <a:p>
            <a:pPr indent="-539750" lvl="0" marL="514350" marR="0" rtl="0" algn="l">
              <a:lnSpc>
                <a:spcPct val="150000"/>
              </a:lnSpc>
              <a:spcBef>
                <a:spcPts val="0"/>
              </a:spcBef>
              <a:spcAft>
                <a:spcPts val="0"/>
              </a:spcAft>
              <a:buClr>
                <a:srgbClr val="000000"/>
              </a:buClr>
              <a:buSzPts val="3200"/>
              <a:buFont typeface="Century Gothic"/>
              <a:buAutoNum type="arabicPeriod"/>
            </a:pPr>
            <a:r>
              <a:rPr b="1" i="0" lang="en-US" sz="3200" u="none" cap="none" strike="noStrike">
                <a:solidFill>
                  <a:schemeClr val="dk1"/>
                </a:solidFill>
                <a:latin typeface="Century Gothic"/>
                <a:ea typeface="Century Gothic"/>
                <a:cs typeface="Century Gothic"/>
                <a:sym typeface="Century Gothic"/>
              </a:rPr>
              <a:t>This</a:t>
            </a:r>
            <a:r>
              <a:rPr b="0" i="0" lang="en-US" sz="3200" u="none" cap="none" strike="noStrike">
                <a:solidFill>
                  <a:schemeClr val="dk1"/>
                </a:solidFill>
                <a:latin typeface="Century Gothic"/>
                <a:ea typeface="Century Gothic"/>
                <a:cs typeface="Century Gothic"/>
                <a:sym typeface="Century Gothic"/>
              </a:rPr>
              <a:t> water is cold.</a:t>
            </a:r>
            <a:endParaRPr sz="3200">
              <a:latin typeface="Century Gothic"/>
              <a:ea typeface="Century Gothic"/>
              <a:cs typeface="Century Gothic"/>
              <a:sym typeface="Century Gothic"/>
            </a:endParaRPr>
          </a:p>
          <a:p>
            <a:pPr indent="-539750" lvl="0" marL="514350" marR="0" rtl="0" algn="l">
              <a:lnSpc>
                <a:spcPct val="150000"/>
              </a:lnSpc>
              <a:spcBef>
                <a:spcPts val="0"/>
              </a:spcBef>
              <a:spcAft>
                <a:spcPts val="0"/>
              </a:spcAft>
              <a:buClr>
                <a:srgbClr val="000000"/>
              </a:buClr>
              <a:buSzPts val="3200"/>
              <a:buFont typeface="Century Gothic"/>
              <a:buAutoNum type="arabicPeriod"/>
            </a:pPr>
            <a:r>
              <a:rPr b="0" i="0" lang="en-US" sz="3200" u="none" cap="none" strike="noStrike">
                <a:solidFill>
                  <a:schemeClr val="dk1"/>
                </a:solidFill>
                <a:latin typeface="Century Gothic"/>
                <a:ea typeface="Century Gothic"/>
                <a:cs typeface="Century Gothic"/>
                <a:sym typeface="Century Gothic"/>
              </a:rPr>
              <a:t>That bird is eating a </a:t>
            </a:r>
            <a:r>
              <a:rPr b="1" i="0" lang="en-US" sz="3200" u="none" cap="none" strike="noStrike">
                <a:solidFill>
                  <a:schemeClr val="dk1"/>
                </a:solidFill>
                <a:latin typeface="Century Gothic"/>
                <a:ea typeface="Century Gothic"/>
                <a:cs typeface="Century Gothic"/>
                <a:sym typeface="Century Gothic"/>
              </a:rPr>
              <a:t>nut.</a:t>
            </a:r>
            <a:endParaRPr sz="3200">
              <a:latin typeface="Century Gothic"/>
              <a:ea typeface="Century Gothic"/>
              <a:cs typeface="Century Gothic"/>
              <a:sym typeface="Century Gothic"/>
            </a:endParaRPr>
          </a:p>
          <a:p>
            <a:pPr indent="-539750" lvl="0" marL="514350" marR="0" rtl="0" algn="l">
              <a:lnSpc>
                <a:spcPct val="150000"/>
              </a:lnSpc>
              <a:spcBef>
                <a:spcPts val="0"/>
              </a:spcBef>
              <a:spcAft>
                <a:spcPts val="0"/>
              </a:spcAft>
              <a:buClr>
                <a:srgbClr val="000000"/>
              </a:buClr>
              <a:buSzPts val="3200"/>
              <a:buFont typeface="Century Gothic"/>
              <a:buAutoNum type="arabicPeriod"/>
            </a:pPr>
            <a:r>
              <a:rPr b="0" i="0" lang="en-US" sz="3200" u="none" cap="none" strike="noStrike">
                <a:solidFill>
                  <a:schemeClr val="dk1"/>
                </a:solidFill>
                <a:latin typeface="Century Gothic"/>
                <a:ea typeface="Century Gothic"/>
                <a:cs typeface="Century Gothic"/>
                <a:sym typeface="Century Gothic"/>
              </a:rPr>
              <a:t>He </a:t>
            </a:r>
            <a:r>
              <a:rPr b="1" i="0" lang="en-US" sz="3200" u="none" cap="none" strike="noStrike">
                <a:solidFill>
                  <a:schemeClr val="dk1"/>
                </a:solidFill>
                <a:latin typeface="Century Gothic"/>
                <a:ea typeface="Century Gothic"/>
                <a:cs typeface="Century Gothic"/>
                <a:sym typeface="Century Gothic"/>
              </a:rPr>
              <a:t>may</a:t>
            </a:r>
            <a:r>
              <a:rPr b="0" i="0" lang="en-US" sz="3200" u="none" cap="none" strike="noStrike">
                <a:solidFill>
                  <a:schemeClr val="dk1"/>
                </a:solidFill>
                <a:latin typeface="Century Gothic"/>
                <a:ea typeface="Century Gothic"/>
                <a:cs typeface="Century Gothic"/>
                <a:sym typeface="Century Gothic"/>
              </a:rPr>
              <a:t> go to the park. </a:t>
            </a:r>
            <a:endParaRPr sz="3200">
              <a:latin typeface="Century Gothic"/>
              <a:ea typeface="Century Gothic"/>
              <a:cs typeface="Century Gothic"/>
              <a:sym typeface="Century Gothic"/>
            </a:endParaRPr>
          </a:p>
          <a:p>
            <a:pPr indent="-539750" lvl="0" marL="514350" marR="0" rtl="0" algn="l">
              <a:lnSpc>
                <a:spcPct val="150000"/>
              </a:lnSpc>
              <a:spcBef>
                <a:spcPts val="0"/>
              </a:spcBef>
              <a:spcAft>
                <a:spcPts val="0"/>
              </a:spcAft>
              <a:buClr>
                <a:srgbClr val="000000"/>
              </a:buClr>
              <a:buSzPts val="3200"/>
              <a:buFont typeface="Century Gothic"/>
              <a:buAutoNum type="arabicPeriod"/>
            </a:pPr>
            <a:r>
              <a:rPr b="0" i="0" lang="en-US" sz="3200" u="none" cap="none" strike="noStrike">
                <a:solidFill>
                  <a:schemeClr val="dk1"/>
                </a:solidFill>
                <a:latin typeface="Century Gothic"/>
                <a:ea typeface="Century Gothic"/>
                <a:cs typeface="Century Gothic"/>
                <a:sym typeface="Century Gothic"/>
              </a:rPr>
              <a:t>I see a </a:t>
            </a:r>
            <a:r>
              <a:rPr b="1" i="0" lang="en-US" sz="3200" u="none" cap="none" strike="noStrike">
                <a:solidFill>
                  <a:schemeClr val="dk1"/>
                </a:solidFill>
                <a:latin typeface="Century Gothic"/>
                <a:ea typeface="Century Gothic"/>
                <a:cs typeface="Century Gothic"/>
                <a:sym typeface="Century Gothic"/>
              </a:rPr>
              <a:t>bug.</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p:txBody>
      </p:sp>
      <p:sp>
        <p:nvSpPr>
          <p:cNvPr id="193" name="Google Shape;193;p9"/>
          <p:cNvSpPr/>
          <p:nvPr/>
        </p:nvSpPr>
        <p:spPr>
          <a:xfrm>
            <a:off x="3639416" y="2135771"/>
            <a:ext cx="644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4" name="Google Shape;194;p9"/>
          <p:cNvSpPr/>
          <p:nvPr/>
        </p:nvSpPr>
        <p:spPr>
          <a:xfrm>
            <a:off x="1339277" y="1310300"/>
            <a:ext cx="685200" cy="568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5" name="Google Shape;195;p9"/>
          <p:cNvSpPr/>
          <p:nvPr/>
        </p:nvSpPr>
        <p:spPr>
          <a:xfrm>
            <a:off x="1124817" y="2815397"/>
            <a:ext cx="6852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9"/>
          <p:cNvSpPr/>
          <p:nvPr/>
        </p:nvSpPr>
        <p:spPr>
          <a:xfrm>
            <a:off x="5129541" y="3595045"/>
            <a:ext cx="826200" cy="386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9"/>
          <p:cNvSpPr/>
          <p:nvPr/>
        </p:nvSpPr>
        <p:spPr>
          <a:xfrm>
            <a:off x="2567931" y="5047512"/>
            <a:ext cx="755700" cy="45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9"/>
          <p:cNvSpPr/>
          <p:nvPr/>
        </p:nvSpPr>
        <p:spPr>
          <a:xfrm>
            <a:off x="1809902" y="4328570"/>
            <a:ext cx="849600" cy="50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2023-05-31T20:41:25Z</dcterms:created>
  <dc:creator>Timms, Amber M</dc:creator>
</cp:coreProperties>
</file>